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theme/themeOverride7.xml" ContentType="application/vnd.openxmlformats-officedocument.themeOverr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diagrams/colors2.xml" ContentType="application/vnd.openxmlformats-officedocument.drawingml.diagramColors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65" r:id="rId3"/>
  </p:sldMasterIdLst>
  <p:notesMasterIdLst>
    <p:notesMasterId r:id="rId23"/>
  </p:notesMasterIdLst>
  <p:sldIdLst>
    <p:sldId id="257" r:id="rId4"/>
    <p:sldId id="284" r:id="rId5"/>
    <p:sldId id="287" r:id="rId6"/>
    <p:sldId id="294" r:id="rId7"/>
    <p:sldId id="293" r:id="rId8"/>
    <p:sldId id="283" r:id="rId9"/>
    <p:sldId id="264" r:id="rId10"/>
    <p:sldId id="288" r:id="rId11"/>
    <p:sldId id="262" r:id="rId12"/>
    <p:sldId id="295" r:id="rId13"/>
    <p:sldId id="259" r:id="rId14"/>
    <p:sldId id="260" r:id="rId15"/>
    <p:sldId id="265" r:id="rId16"/>
    <p:sldId id="268" r:id="rId17"/>
    <p:sldId id="291" r:id="rId18"/>
    <p:sldId id="289" r:id="rId19"/>
    <p:sldId id="286" r:id="rId20"/>
    <p:sldId id="263" r:id="rId21"/>
    <p:sldId id="278" r:id="rId22"/>
  </p:sldIdLst>
  <p:sldSz cx="10693400" cy="756126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илицына Анна Анатольевна" initials="МАА" lastIdx="3" clrIdx="0">
    <p:extLst>
      <p:ext uri="{19B8F6BF-5375-455C-9EA6-DF929625EA0E}">
        <p15:presenceInfo xmlns:p15="http://schemas.microsoft.com/office/powerpoint/2012/main" xmlns="" userId="S-1-5-21-5114151-2852420745-1517196922-38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B745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14" y="-300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DIR-FS-001\DIR-Data\&#1054;&#1073;&#1084;&#1077;&#1085;&#1085;&#1080;&#1082;\&#1054;&#1090;%20&#1054;&#1050;&#1050;&#1069;\&#1059;&#1076;&#1086;&#1074;&#1083;&#1077;&#1090;&#1074;&#1086;&#1088;&#1077;&#1085;&#1085;&#1086;&#1089;&#1090;&#1100;%20&#1042;&#1072;&#1096;%20&#1082;&#1086;&#1085;&#1090;&#1088;&#1086;&#1083;&#110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1404101022354168E-2"/>
          <c:y val="0.21572228471441074"/>
          <c:w val="0.46292687290394552"/>
          <c:h val="0.64809773778277724"/>
        </c:manualLayout>
      </c:layout>
      <c:pieChart>
        <c:varyColors val="1"/>
        <c:dLbls/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1737061635580295"/>
          <c:y val="0.47891784790287451"/>
          <c:w val="0.33521009183718886"/>
          <c:h val="0.2454814843387053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AFF81E-EB80-4C26-A953-96DCCC3E534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3E667C1-CE0B-41EC-9689-328E10105688}">
      <dgm:prSet phldrT="[Текст]" custT="1"/>
      <dgm:spPr/>
      <dgm:t>
        <a:bodyPr/>
        <a:lstStyle/>
        <a:p>
          <a:r>
            <a:rPr lang="ru-RU" sz="1400" dirty="0" smtClean="0">
              <a:latin typeface="Calibri" panose="020F0502020204030204" pitchFamily="34" charset="0"/>
            </a:rPr>
            <a:t>Зарегистрированный в качестве индивидуального предпринимателя, юридическое лицо</a:t>
          </a:r>
          <a:endParaRPr lang="ru-RU" sz="1400" dirty="0">
            <a:latin typeface="Calibri" panose="020F0502020204030204" pitchFamily="34" charset="0"/>
          </a:endParaRPr>
        </a:p>
      </dgm:t>
    </dgm:pt>
    <dgm:pt modelId="{E4D06F0A-0641-4072-8C08-92819D13B934}" type="parTrans" cxnId="{8BCE5203-BC83-46B8-A259-516DF72D62E9}">
      <dgm:prSet/>
      <dgm:spPr/>
      <dgm:t>
        <a:bodyPr/>
        <a:lstStyle/>
        <a:p>
          <a:endParaRPr lang="ru-RU"/>
        </a:p>
      </dgm:t>
    </dgm:pt>
    <dgm:pt modelId="{C56040F7-186F-4711-8BF1-23A121FA1985}" type="sibTrans" cxnId="{8BCE5203-BC83-46B8-A259-516DF72D62E9}">
      <dgm:prSet/>
      <dgm:spPr/>
      <dgm:t>
        <a:bodyPr/>
        <a:lstStyle/>
        <a:p>
          <a:endParaRPr lang="ru-RU"/>
        </a:p>
      </dgm:t>
    </dgm:pt>
    <dgm:pt modelId="{E4203A16-BDBD-4D13-B106-1313EF35029C}">
      <dgm:prSet phldrT="[Текст]" custT="1"/>
      <dgm:spPr/>
      <dgm:t>
        <a:bodyPr/>
        <a:lstStyle/>
        <a:p>
          <a:r>
            <a:rPr lang="ru-RU" sz="1400" dirty="0" smtClean="0">
              <a:latin typeface="Calibri" panose="020F0502020204030204" pitchFamily="34" charset="0"/>
            </a:rPr>
            <a:t>Зарегистрированный в качестве индивидуального предпринимателя, юридическое лицо - сельхозтоваропроизводитель</a:t>
          </a:r>
          <a:endParaRPr lang="ru-RU" sz="1400" dirty="0">
            <a:latin typeface="Calibri" panose="020F0502020204030204" pitchFamily="34" charset="0"/>
          </a:endParaRPr>
        </a:p>
      </dgm:t>
    </dgm:pt>
    <dgm:pt modelId="{D40D6A14-50A3-4B6E-A3C7-12BDC8D15839}" type="parTrans" cxnId="{B01A59B5-C3B9-4744-9C03-9384C8F5E29B}">
      <dgm:prSet/>
      <dgm:spPr/>
      <dgm:t>
        <a:bodyPr/>
        <a:lstStyle/>
        <a:p>
          <a:endParaRPr lang="ru-RU"/>
        </a:p>
      </dgm:t>
    </dgm:pt>
    <dgm:pt modelId="{785621A1-516D-4B3B-A39F-EC9EB630FD5F}" type="sibTrans" cxnId="{B01A59B5-C3B9-4744-9C03-9384C8F5E29B}">
      <dgm:prSet/>
      <dgm:spPr/>
      <dgm:t>
        <a:bodyPr/>
        <a:lstStyle/>
        <a:p>
          <a:endParaRPr lang="ru-RU"/>
        </a:p>
      </dgm:t>
    </dgm:pt>
    <dgm:pt modelId="{8C28A953-7721-48D3-8741-DA9C9C4F87F2}">
      <dgm:prSet phldrT="[Текст]" custT="1"/>
      <dgm:spPr/>
      <dgm:t>
        <a:bodyPr/>
        <a:lstStyle/>
        <a:p>
          <a:r>
            <a:rPr lang="ru-RU" sz="1400" dirty="0" smtClean="0">
              <a:latin typeface="Calibri" panose="020F0502020204030204" pitchFamily="34" charset="0"/>
            </a:rPr>
            <a:t>Неработающий гражданин (безработный), планирующий заниматься предпринимательской деятельностью</a:t>
          </a:r>
          <a:endParaRPr lang="ru-RU" sz="1400" dirty="0">
            <a:latin typeface="Calibri" panose="020F0502020204030204" pitchFamily="34" charset="0"/>
          </a:endParaRPr>
        </a:p>
      </dgm:t>
    </dgm:pt>
    <dgm:pt modelId="{B7E3B32A-BB07-47B4-8795-6689977BB157}" type="parTrans" cxnId="{7907281B-90BE-4D87-B387-367DB251EC63}">
      <dgm:prSet/>
      <dgm:spPr/>
      <dgm:t>
        <a:bodyPr/>
        <a:lstStyle/>
        <a:p>
          <a:endParaRPr lang="ru-RU"/>
        </a:p>
      </dgm:t>
    </dgm:pt>
    <dgm:pt modelId="{E5C8C99C-9AA3-4FC3-A676-79A2A819A97D}" type="sibTrans" cxnId="{7907281B-90BE-4D87-B387-367DB251EC63}">
      <dgm:prSet/>
      <dgm:spPr/>
      <dgm:t>
        <a:bodyPr/>
        <a:lstStyle/>
        <a:p>
          <a:endParaRPr lang="ru-RU"/>
        </a:p>
      </dgm:t>
    </dgm:pt>
    <dgm:pt modelId="{49D62214-0AD3-4250-94D0-2735C24C0083}">
      <dgm:prSet/>
      <dgm:spPr/>
      <dgm:t>
        <a:bodyPr/>
        <a:lstStyle/>
        <a:p>
          <a:r>
            <a:rPr lang="ru-RU" dirty="0" smtClean="0">
              <a:latin typeface="Calibri" panose="020F0502020204030204" pitchFamily="34" charset="0"/>
            </a:rPr>
            <a:t>Работающий гражданин, планирующий заниматься предпринимательской деятельностью</a:t>
          </a:r>
          <a:endParaRPr lang="ru-RU" dirty="0">
            <a:latin typeface="Calibri" panose="020F0502020204030204" pitchFamily="34" charset="0"/>
          </a:endParaRPr>
        </a:p>
      </dgm:t>
    </dgm:pt>
    <dgm:pt modelId="{F8FA4904-36D5-4D88-AED4-4EA6DC40EA47}" type="parTrans" cxnId="{803524FB-C3D0-4256-BAA6-09D8A37431B1}">
      <dgm:prSet/>
      <dgm:spPr/>
      <dgm:t>
        <a:bodyPr/>
        <a:lstStyle/>
        <a:p>
          <a:endParaRPr lang="ru-RU"/>
        </a:p>
      </dgm:t>
    </dgm:pt>
    <dgm:pt modelId="{9451A0E0-498C-4EED-940D-475729753030}" type="sibTrans" cxnId="{803524FB-C3D0-4256-BAA6-09D8A37431B1}">
      <dgm:prSet/>
      <dgm:spPr/>
      <dgm:t>
        <a:bodyPr/>
        <a:lstStyle/>
        <a:p>
          <a:endParaRPr lang="ru-RU"/>
        </a:p>
      </dgm:t>
    </dgm:pt>
    <dgm:pt modelId="{2DBEB108-87A3-40DE-AD76-41EFC5BE8307}" type="pres">
      <dgm:prSet presAssocID="{97AFF81E-EB80-4C26-A953-96DCCC3E534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C4F5151-94DA-4658-B1FF-D8069B048B01}" type="pres">
      <dgm:prSet presAssocID="{97AFF81E-EB80-4C26-A953-96DCCC3E534B}" presName="Name1" presStyleCnt="0"/>
      <dgm:spPr/>
      <dgm:t>
        <a:bodyPr/>
        <a:lstStyle/>
        <a:p>
          <a:endParaRPr lang="ru-RU"/>
        </a:p>
      </dgm:t>
    </dgm:pt>
    <dgm:pt modelId="{14671469-6CDE-4033-A9C8-6568A425D0F4}" type="pres">
      <dgm:prSet presAssocID="{97AFF81E-EB80-4C26-A953-96DCCC3E534B}" presName="cycle" presStyleCnt="0"/>
      <dgm:spPr/>
      <dgm:t>
        <a:bodyPr/>
        <a:lstStyle/>
        <a:p>
          <a:endParaRPr lang="ru-RU"/>
        </a:p>
      </dgm:t>
    </dgm:pt>
    <dgm:pt modelId="{053083F8-0828-4D59-ACF8-87777F612A36}" type="pres">
      <dgm:prSet presAssocID="{97AFF81E-EB80-4C26-A953-96DCCC3E534B}" presName="srcNode" presStyleLbl="node1" presStyleIdx="0" presStyleCnt="4"/>
      <dgm:spPr/>
      <dgm:t>
        <a:bodyPr/>
        <a:lstStyle/>
        <a:p>
          <a:endParaRPr lang="ru-RU"/>
        </a:p>
      </dgm:t>
    </dgm:pt>
    <dgm:pt modelId="{509EF924-58E8-4B3A-A88E-DA381968C090}" type="pres">
      <dgm:prSet presAssocID="{97AFF81E-EB80-4C26-A953-96DCCC3E534B}" presName="conn" presStyleLbl="parChTrans1D2" presStyleIdx="0" presStyleCnt="1" custLinFactNeighborX="62359" custLinFactNeighborY="68332"/>
      <dgm:spPr/>
      <dgm:t>
        <a:bodyPr/>
        <a:lstStyle/>
        <a:p>
          <a:endParaRPr lang="ru-RU"/>
        </a:p>
      </dgm:t>
    </dgm:pt>
    <dgm:pt modelId="{40F7EF3B-76A1-4836-983A-505C7D1A08CE}" type="pres">
      <dgm:prSet presAssocID="{97AFF81E-EB80-4C26-A953-96DCCC3E534B}" presName="extraNode" presStyleLbl="node1" presStyleIdx="0" presStyleCnt="4"/>
      <dgm:spPr/>
      <dgm:t>
        <a:bodyPr/>
        <a:lstStyle/>
        <a:p>
          <a:endParaRPr lang="ru-RU"/>
        </a:p>
      </dgm:t>
    </dgm:pt>
    <dgm:pt modelId="{56CC6917-0E82-4904-B7EC-28C97ED488B8}" type="pres">
      <dgm:prSet presAssocID="{97AFF81E-EB80-4C26-A953-96DCCC3E534B}" presName="dstNode" presStyleLbl="node1" presStyleIdx="0" presStyleCnt="4"/>
      <dgm:spPr/>
      <dgm:t>
        <a:bodyPr/>
        <a:lstStyle/>
        <a:p>
          <a:endParaRPr lang="ru-RU"/>
        </a:p>
      </dgm:t>
    </dgm:pt>
    <dgm:pt modelId="{ECBE31F2-E65E-4313-90AB-47BE23A60C60}" type="pres">
      <dgm:prSet presAssocID="{C3E667C1-CE0B-41EC-9689-328E10105688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8EB894-A25A-4336-82E3-9A68BD656E96}" type="pres">
      <dgm:prSet presAssocID="{C3E667C1-CE0B-41EC-9689-328E10105688}" presName="accent_1" presStyleCnt="0"/>
      <dgm:spPr/>
      <dgm:t>
        <a:bodyPr/>
        <a:lstStyle/>
        <a:p>
          <a:endParaRPr lang="ru-RU"/>
        </a:p>
      </dgm:t>
    </dgm:pt>
    <dgm:pt modelId="{936FDDF5-5B2C-47E0-8FA3-C54A149EFE3B}" type="pres">
      <dgm:prSet presAssocID="{C3E667C1-CE0B-41EC-9689-328E10105688}" presName="accentRepeatNode" presStyleLbl="solidFgAcc1" presStyleIdx="0" presStyleCnt="4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EF0A41C0-9A0E-41AE-9744-94E6A72C6F14}" type="pres">
      <dgm:prSet presAssocID="{E4203A16-BDBD-4D13-B106-1313EF35029C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0B9C3-ED40-4378-B8C5-4742883C226E}" type="pres">
      <dgm:prSet presAssocID="{E4203A16-BDBD-4D13-B106-1313EF35029C}" presName="accent_2" presStyleCnt="0"/>
      <dgm:spPr/>
      <dgm:t>
        <a:bodyPr/>
        <a:lstStyle/>
        <a:p>
          <a:endParaRPr lang="ru-RU"/>
        </a:p>
      </dgm:t>
    </dgm:pt>
    <dgm:pt modelId="{3BACABF2-5ACD-4496-88D6-94A8FFFFDDB3}" type="pres">
      <dgm:prSet presAssocID="{E4203A16-BDBD-4D13-B106-1313EF35029C}" presName="accentRepeatNode" presStyleLbl="solidFgAcc1" presStyleIdx="1" presStyleCnt="4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DD6F16C6-613E-425C-A8F7-D513249096B9}" type="pres">
      <dgm:prSet presAssocID="{8C28A953-7721-48D3-8741-DA9C9C4F87F2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E0EF6-FF8F-45F0-80A4-A64F1208CC65}" type="pres">
      <dgm:prSet presAssocID="{8C28A953-7721-48D3-8741-DA9C9C4F87F2}" presName="accent_3" presStyleCnt="0"/>
      <dgm:spPr/>
      <dgm:t>
        <a:bodyPr/>
        <a:lstStyle/>
        <a:p>
          <a:endParaRPr lang="ru-RU"/>
        </a:p>
      </dgm:t>
    </dgm:pt>
    <dgm:pt modelId="{1C72395B-87A7-4309-B9A7-D0DA9C244BE2}" type="pres">
      <dgm:prSet presAssocID="{8C28A953-7721-48D3-8741-DA9C9C4F87F2}" presName="accentRepeatNode" presStyleLbl="solidFgAcc1" presStyleIdx="2" presStyleCnt="4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28B099C4-C6C7-4760-A8BF-78222625F145}" type="pres">
      <dgm:prSet presAssocID="{49D62214-0AD3-4250-94D0-2735C24C008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FF523F-0996-44A8-94CF-C5B9DAC735A0}" type="pres">
      <dgm:prSet presAssocID="{49D62214-0AD3-4250-94D0-2735C24C0083}" presName="accent_4" presStyleCnt="0"/>
      <dgm:spPr/>
      <dgm:t>
        <a:bodyPr/>
        <a:lstStyle/>
        <a:p>
          <a:endParaRPr lang="ru-RU"/>
        </a:p>
      </dgm:t>
    </dgm:pt>
    <dgm:pt modelId="{F2345627-C6B7-4B67-9F74-AB455C5488A7}" type="pres">
      <dgm:prSet presAssocID="{49D62214-0AD3-4250-94D0-2735C24C0083}" presName="accentRepeatNode" presStyleLbl="solidFgAcc1" presStyleIdx="3" presStyleCnt="4" custLinFactNeighborX="117" custLinFactNeighborY="-5623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C4C7FC98-DBBA-4EF3-9FA3-8EBBC9A596F3}" type="presOf" srcId="{C3E667C1-CE0B-41EC-9689-328E10105688}" destId="{ECBE31F2-E65E-4313-90AB-47BE23A60C60}" srcOrd="0" destOrd="0" presId="urn:microsoft.com/office/officeart/2008/layout/VerticalCurvedList"/>
    <dgm:cxn modelId="{803524FB-C3D0-4256-BAA6-09D8A37431B1}" srcId="{97AFF81E-EB80-4C26-A953-96DCCC3E534B}" destId="{49D62214-0AD3-4250-94D0-2735C24C0083}" srcOrd="3" destOrd="0" parTransId="{F8FA4904-36D5-4D88-AED4-4EA6DC40EA47}" sibTransId="{9451A0E0-498C-4EED-940D-475729753030}"/>
    <dgm:cxn modelId="{81DDD02C-9D98-4491-A0BB-B1216A49F87B}" type="presOf" srcId="{49D62214-0AD3-4250-94D0-2735C24C0083}" destId="{28B099C4-C6C7-4760-A8BF-78222625F145}" srcOrd="0" destOrd="0" presId="urn:microsoft.com/office/officeart/2008/layout/VerticalCurvedList"/>
    <dgm:cxn modelId="{B01A59B5-C3B9-4744-9C03-9384C8F5E29B}" srcId="{97AFF81E-EB80-4C26-A953-96DCCC3E534B}" destId="{E4203A16-BDBD-4D13-B106-1313EF35029C}" srcOrd="1" destOrd="0" parTransId="{D40D6A14-50A3-4B6E-A3C7-12BDC8D15839}" sibTransId="{785621A1-516D-4B3B-A39F-EC9EB630FD5F}"/>
    <dgm:cxn modelId="{6C9BAFE0-A169-4735-B97A-91A397CEC884}" type="presOf" srcId="{C56040F7-186F-4711-8BF1-23A121FA1985}" destId="{509EF924-58E8-4B3A-A88E-DA381968C090}" srcOrd="0" destOrd="0" presId="urn:microsoft.com/office/officeart/2008/layout/VerticalCurvedList"/>
    <dgm:cxn modelId="{5D3F730F-43D4-4307-9443-CA4242323E2B}" type="presOf" srcId="{E4203A16-BDBD-4D13-B106-1313EF35029C}" destId="{EF0A41C0-9A0E-41AE-9744-94E6A72C6F14}" srcOrd="0" destOrd="0" presId="urn:microsoft.com/office/officeart/2008/layout/VerticalCurvedList"/>
    <dgm:cxn modelId="{E3CEA936-563A-4C07-ACE4-C6578FAB3594}" type="presOf" srcId="{97AFF81E-EB80-4C26-A953-96DCCC3E534B}" destId="{2DBEB108-87A3-40DE-AD76-41EFC5BE8307}" srcOrd="0" destOrd="0" presId="urn:microsoft.com/office/officeart/2008/layout/VerticalCurvedList"/>
    <dgm:cxn modelId="{7907281B-90BE-4D87-B387-367DB251EC63}" srcId="{97AFF81E-EB80-4C26-A953-96DCCC3E534B}" destId="{8C28A953-7721-48D3-8741-DA9C9C4F87F2}" srcOrd="2" destOrd="0" parTransId="{B7E3B32A-BB07-47B4-8795-6689977BB157}" sibTransId="{E5C8C99C-9AA3-4FC3-A676-79A2A819A97D}"/>
    <dgm:cxn modelId="{8BCE5203-BC83-46B8-A259-516DF72D62E9}" srcId="{97AFF81E-EB80-4C26-A953-96DCCC3E534B}" destId="{C3E667C1-CE0B-41EC-9689-328E10105688}" srcOrd="0" destOrd="0" parTransId="{E4D06F0A-0641-4072-8C08-92819D13B934}" sibTransId="{C56040F7-186F-4711-8BF1-23A121FA1985}"/>
    <dgm:cxn modelId="{ECE4D669-D3D1-4340-A6D7-57956E554FCA}" type="presOf" srcId="{8C28A953-7721-48D3-8741-DA9C9C4F87F2}" destId="{DD6F16C6-613E-425C-A8F7-D513249096B9}" srcOrd="0" destOrd="0" presId="urn:microsoft.com/office/officeart/2008/layout/VerticalCurvedList"/>
    <dgm:cxn modelId="{0E522A8B-7F6E-4D0D-908C-198977BB5D25}" type="presParOf" srcId="{2DBEB108-87A3-40DE-AD76-41EFC5BE8307}" destId="{5C4F5151-94DA-4658-B1FF-D8069B048B01}" srcOrd="0" destOrd="0" presId="urn:microsoft.com/office/officeart/2008/layout/VerticalCurvedList"/>
    <dgm:cxn modelId="{F32DCE49-6A30-4BB2-AEA8-F57649298ECE}" type="presParOf" srcId="{5C4F5151-94DA-4658-B1FF-D8069B048B01}" destId="{14671469-6CDE-4033-A9C8-6568A425D0F4}" srcOrd="0" destOrd="0" presId="urn:microsoft.com/office/officeart/2008/layout/VerticalCurvedList"/>
    <dgm:cxn modelId="{86F63F9A-36B2-43CB-9B14-97ADF7E72F21}" type="presParOf" srcId="{14671469-6CDE-4033-A9C8-6568A425D0F4}" destId="{053083F8-0828-4D59-ACF8-87777F612A36}" srcOrd="0" destOrd="0" presId="urn:microsoft.com/office/officeart/2008/layout/VerticalCurvedList"/>
    <dgm:cxn modelId="{1A23FF05-758A-4D98-89B1-96E806A1663F}" type="presParOf" srcId="{14671469-6CDE-4033-A9C8-6568A425D0F4}" destId="{509EF924-58E8-4B3A-A88E-DA381968C090}" srcOrd="1" destOrd="0" presId="urn:microsoft.com/office/officeart/2008/layout/VerticalCurvedList"/>
    <dgm:cxn modelId="{B8FDB7FC-79BE-4F84-8D5D-D831ADBB9318}" type="presParOf" srcId="{14671469-6CDE-4033-A9C8-6568A425D0F4}" destId="{40F7EF3B-76A1-4836-983A-505C7D1A08CE}" srcOrd="2" destOrd="0" presId="urn:microsoft.com/office/officeart/2008/layout/VerticalCurvedList"/>
    <dgm:cxn modelId="{E94F45EF-FFEE-401A-BC46-5DEC6E3DE243}" type="presParOf" srcId="{14671469-6CDE-4033-A9C8-6568A425D0F4}" destId="{56CC6917-0E82-4904-B7EC-28C97ED488B8}" srcOrd="3" destOrd="0" presId="urn:microsoft.com/office/officeart/2008/layout/VerticalCurvedList"/>
    <dgm:cxn modelId="{E5D7F0EF-F261-4D38-AAC5-24E8012BD289}" type="presParOf" srcId="{5C4F5151-94DA-4658-B1FF-D8069B048B01}" destId="{ECBE31F2-E65E-4313-90AB-47BE23A60C60}" srcOrd="1" destOrd="0" presId="urn:microsoft.com/office/officeart/2008/layout/VerticalCurvedList"/>
    <dgm:cxn modelId="{99F8CBB6-9474-4124-90F7-14F05F183E93}" type="presParOf" srcId="{5C4F5151-94DA-4658-B1FF-D8069B048B01}" destId="{9E8EB894-A25A-4336-82E3-9A68BD656E96}" srcOrd="2" destOrd="0" presId="urn:microsoft.com/office/officeart/2008/layout/VerticalCurvedList"/>
    <dgm:cxn modelId="{CDC16000-1F49-4FEC-8509-D6F2CAC0F9F5}" type="presParOf" srcId="{9E8EB894-A25A-4336-82E3-9A68BD656E96}" destId="{936FDDF5-5B2C-47E0-8FA3-C54A149EFE3B}" srcOrd="0" destOrd="0" presId="urn:microsoft.com/office/officeart/2008/layout/VerticalCurvedList"/>
    <dgm:cxn modelId="{AE082522-8A92-4B57-823C-02EEF7D9BA35}" type="presParOf" srcId="{5C4F5151-94DA-4658-B1FF-D8069B048B01}" destId="{EF0A41C0-9A0E-41AE-9744-94E6A72C6F14}" srcOrd="3" destOrd="0" presId="urn:microsoft.com/office/officeart/2008/layout/VerticalCurvedList"/>
    <dgm:cxn modelId="{3EC95622-7027-4BB3-BF01-AB167C6E58A9}" type="presParOf" srcId="{5C4F5151-94DA-4658-B1FF-D8069B048B01}" destId="{D3D0B9C3-ED40-4378-B8C5-4742883C226E}" srcOrd="4" destOrd="0" presId="urn:microsoft.com/office/officeart/2008/layout/VerticalCurvedList"/>
    <dgm:cxn modelId="{A3BE438F-E44D-467B-853A-DD124D35F32D}" type="presParOf" srcId="{D3D0B9C3-ED40-4378-B8C5-4742883C226E}" destId="{3BACABF2-5ACD-4496-88D6-94A8FFFFDDB3}" srcOrd="0" destOrd="0" presId="urn:microsoft.com/office/officeart/2008/layout/VerticalCurvedList"/>
    <dgm:cxn modelId="{1F6F51DF-6076-4C2D-801D-149CB6F60A82}" type="presParOf" srcId="{5C4F5151-94DA-4658-B1FF-D8069B048B01}" destId="{DD6F16C6-613E-425C-A8F7-D513249096B9}" srcOrd="5" destOrd="0" presId="urn:microsoft.com/office/officeart/2008/layout/VerticalCurvedList"/>
    <dgm:cxn modelId="{787C9252-7E8A-467E-8316-AFF72B649C16}" type="presParOf" srcId="{5C4F5151-94DA-4658-B1FF-D8069B048B01}" destId="{9D8E0EF6-FF8F-45F0-80A4-A64F1208CC65}" srcOrd="6" destOrd="0" presId="urn:microsoft.com/office/officeart/2008/layout/VerticalCurvedList"/>
    <dgm:cxn modelId="{B8D8B2AB-6B86-4A02-B821-1D103A928358}" type="presParOf" srcId="{9D8E0EF6-FF8F-45F0-80A4-A64F1208CC65}" destId="{1C72395B-87A7-4309-B9A7-D0DA9C244BE2}" srcOrd="0" destOrd="0" presId="urn:microsoft.com/office/officeart/2008/layout/VerticalCurvedList"/>
    <dgm:cxn modelId="{44AD329E-4398-4789-922D-332E01C97D05}" type="presParOf" srcId="{5C4F5151-94DA-4658-B1FF-D8069B048B01}" destId="{28B099C4-C6C7-4760-A8BF-78222625F145}" srcOrd="7" destOrd="0" presId="urn:microsoft.com/office/officeart/2008/layout/VerticalCurvedList"/>
    <dgm:cxn modelId="{3D22F4BA-E2E9-473D-8299-F631BE50AB29}" type="presParOf" srcId="{5C4F5151-94DA-4658-B1FF-D8069B048B01}" destId="{1FFF523F-0996-44A8-94CF-C5B9DAC735A0}" srcOrd="8" destOrd="0" presId="urn:microsoft.com/office/officeart/2008/layout/VerticalCurvedList"/>
    <dgm:cxn modelId="{66245C37-33E1-43E8-8687-53618377DB06}" type="presParOf" srcId="{1FFF523F-0996-44A8-94CF-C5B9DAC735A0}" destId="{F2345627-C6B7-4B67-9F74-AB455C5488A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BB74D9-1D65-4AAB-9CD9-C23EC5DE8737}" type="doc">
      <dgm:prSet loTypeId="urn:microsoft.com/office/officeart/2005/8/layout/chevron2" loCatId="list" qsTypeId="urn:microsoft.com/office/officeart/2005/8/quickstyle/3d4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AEE5339-C47F-4AF6-A65B-85D2BCEB3FE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b="1" dirty="0" smtClean="0">
              <a:solidFill>
                <a:schemeClr val="bg2">
                  <a:lumMod val="50000"/>
                </a:schemeClr>
              </a:solidFill>
            </a:rPr>
            <a:t>54</a:t>
          </a:r>
          <a:r>
            <a:rPr lang="ru-RU" sz="1600" dirty="0" smtClean="0">
              <a:solidFill>
                <a:schemeClr val="bg2">
                  <a:lumMod val="50000"/>
                </a:schemeClr>
              </a:solidFill>
            </a:rPr>
            <a:t> услуги Министерства сельского хозяйства Иркутской области (1 пилотная услуга находится в реализации)*</a:t>
          </a:r>
          <a:endParaRPr lang="ru-RU" sz="1600" dirty="0">
            <a:solidFill>
              <a:schemeClr val="bg2">
                <a:lumMod val="50000"/>
              </a:schemeClr>
            </a:solidFill>
          </a:endParaRPr>
        </a:p>
      </dgm:t>
    </dgm:pt>
    <dgm:pt modelId="{1AFB13D6-BFDB-41F6-BF16-CE229D1A7A40}" type="parTrans" cxnId="{C6805C1A-089E-42EC-9FC9-B395EA5009A1}">
      <dgm:prSet/>
      <dgm:spPr/>
      <dgm:t>
        <a:bodyPr/>
        <a:lstStyle/>
        <a:p>
          <a:endParaRPr lang="ru-RU"/>
        </a:p>
      </dgm:t>
    </dgm:pt>
    <dgm:pt modelId="{A63A508B-B783-41BE-AD9D-7C95A240F698}" type="sibTrans" cxnId="{C6805C1A-089E-42EC-9FC9-B395EA5009A1}">
      <dgm:prSet/>
      <dgm:spPr/>
      <dgm:t>
        <a:bodyPr/>
        <a:lstStyle/>
        <a:p>
          <a:endParaRPr lang="ru-RU"/>
        </a:p>
      </dgm:t>
    </dgm:pt>
    <dgm:pt modelId="{32228B94-5E82-4379-8A8E-B1BE89F996F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b="1" dirty="0" smtClean="0">
              <a:solidFill>
                <a:schemeClr val="bg2">
                  <a:lumMod val="50000"/>
                </a:schemeClr>
              </a:solidFill>
            </a:rPr>
            <a:t>1</a:t>
          </a:r>
          <a:r>
            <a:rPr lang="ru-RU" sz="1600" dirty="0" smtClean="0">
              <a:solidFill>
                <a:schemeClr val="bg2">
                  <a:lumMod val="50000"/>
                </a:schemeClr>
              </a:solidFill>
            </a:rPr>
            <a:t> услуга Министерства экономического развития Иркутской области</a:t>
          </a:r>
          <a:endParaRPr lang="ru-RU" sz="1600" dirty="0">
            <a:solidFill>
              <a:schemeClr val="bg2">
                <a:lumMod val="50000"/>
              </a:schemeClr>
            </a:solidFill>
          </a:endParaRPr>
        </a:p>
      </dgm:t>
    </dgm:pt>
    <dgm:pt modelId="{E83ACD96-C256-49C5-B759-A5A1D762B7F9}" type="parTrans" cxnId="{51DEC26C-52D4-4499-87AD-DFEFE66C4195}">
      <dgm:prSet/>
      <dgm:spPr/>
      <dgm:t>
        <a:bodyPr/>
        <a:lstStyle/>
        <a:p>
          <a:endParaRPr lang="ru-RU"/>
        </a:p>
      </dgm:t>
    </dgm:pt>
    <dgm:pt modelId="{1DA3F477-22EA-476B-B1AF-3007597DE108}" type="sibTrans" cxnId="{51DEC26C-52D4-4499-87AD-DFEFE66C4195}">
      <dgm:prSet/>
      <dgm:spPr/>
      <dgm:t>
        <a:bodyPr/>
        <a:lstStyle/>
        <a:p>
          <a:endParaRPr lang="ru-RU"/>
        </a:p>
      </dgm:t>
    </dgm:pt>
    <dgm:pt modelId="{86F02729-71A2-413E-9402-F8133AED259E}">
      <dgm:prSet/>
      <dgm:spPr/>
      <dgm:t>
        <a:bodyPr/>
        <a:lstStyle/>
        <a:p>
          <a:pPr rtl="0"/>
          <a:r>
            <a:rPr lang="ru-RU" dirty="0" smtClean="0">
              <a:solidFill>
                <a:schemeClr val="accent1"/>
              </a:solidFill>
            </a:rPr>
            <a:t>3</a:t>
          </a:r>
          <a:endParaRPr lang="ru-RU" dirty="0">
            <a:solidFill>
              <a:schemeClr val="accent1"/>
            </a:solidFill>
          </a:endParaRPr>
        </a:p>
      </dgm:t>
    </dgm:pt>
    <dgm:pt modelId="{12BD34B0-4211-4878-AC4C-A4053248B6C1}" type="parTrans" cxnId="{538B0362-A282-4319-8DD7-621CFD3760CC}">
      <dgm:prSet/>
      <dgm:spPr/>
      <dgm:t>
        <a:bodyPr/>
        <a:lstStyle/>
        <a:p>
          <a:endParaRPr lang="ru-RU"/>
        </a:p>
      </dgm:t>
    </dgm:pt>
    <dgm:pt modelId="{45E098BE-0781-4783-A793-9EE00ED51213}" type="sibTrans" cxnId="{538B0362-A282-4319-8DD7-621CFD3760CC}">
      <dgm:prSet/>
      <dgm:spPr/>
      <dgm:t>
        <a:bodyPr/>
        <a:lstStyle/>
        <a:p>
          <a:endParaRPr lang="ru-RU"/>
        </a:p>
      </dgm:t>
    </dgm:pt>
    <dgm:pt modelId="{8B60B8BE-769A-454E-975E-11B363FD654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b="1" dirty="0" smtClean="0">
              <a:solidFill>
                <a:schemeClr val="bg2">
                  <a:lumMod val="50000"/>
                </a:schemeClr>
              </a:solidFill>
            </a:rPr>
            <a:t>1 </a:t>
          </a:r>
          <a:r>
            <a:rPr lang="ru-RU" sz="1600" dirty="0" smtClean="0">
              <a:solidFill>
                <a:schemeClr val="bg2">
                  <a:lumMod val="50000"/>
                </a:schemeClr>
              </a:solidFill>
            </a:rPr>
            <a:t>услуга</a:t>
          </a:r>
          <a:r>
            <a:rPr lang="ru-RU" sz="2000" b="1" dirty="0" smtClean="0">
              <a:solidFill>
                <a:schemeClr val="bg2">
                  <a:lumMod val="50000"/>
                </a:schemeClr>
              </a:solidFill>
            </a:rPr>
            <a:t> </a:t>
          </a:r>
          <a:r>
            <a:rPr lang="ru-RU" sz="1600" dirty="0" smtClean="0">
              <a:solidFill>
                <a:schemeClr val="bg2">
                  <a:lumMod val="50000"/>
                </a:schemeClr>
              </a:solidFill>
            </a:rPr>
            <a:t>Иркутского областного гарантийного фонда</a:t>
          </a:r>
          <a:endParaRPr lang="ru-RU" sz="1600" dirty="0">
            <a:solidFill>
              <a:schemeClr val="bg2">
                <a:lumMod val="50000"/>
              </a:schemeClr>
            </a:solidFill>
          </a:endParaRPr>
        </a:p>
      </dgm:t>
    </dgm:pt>
    <dgm:pt modelId="{EE8C71D3-7A59-482F-8F26-6FAD97AF5DA0}" type="parTrans" cxnId="{EA7FABEB-F301-4F8B-880D-DC2EA67AFF8B}">
      <dgm:prSet/>
      <dgm:spPr/>
      <dgm:t>
        <a:bodyPr/>
        <a:lstStyle/>
        <a:p>
          <a:endParaRPr lang="ru-RU"/>
        </a:p>
      </dgm:t>
    </dgm:pt>
    <dgm:pt modelId="{949DA8C7-F296-4FA2-A318-4FD98743C482}" type="sibTrans" cxnId="{EA7FABEB-F301-4F8B-880D-DC2EA67AFF8B}">
      <dgm:prSet/>
      <dgm:spPr/>
      <dgm:t>
        <a:bodyPr/>
        <a:lstStyle/>
        <a:p>
          <a:endParaRPr lang="ru-RU"/>
        </a:p>
      </dgm:t>
    </dgm:pt>
    <dgm:pt modelId="{884E1FB1-2624-4B9E-A0CE-2C669677702F}">
      <dgm:prSet/>
      <dgm:spPr/>
      <dgm:t>
        <a:bodyPr/>
        <a:lstStyle/>
        <a:p>
          <a:r>
            <a:rPr lang="ru-RU" dirty="0" smtClean="0">
              <a:solidFill>
                <a:schemeClr val="accent1"/>
              </a:solidFill>
            </a:rPr>
            <a:t>4</a:t>
          </a:r>
          <a:endParaRPr lang="ru-RU" dirty="0">
            <a:solidFill>
              <a:schemeClr val="accent1"/>
            </a:solidFill>
          </a:endParaRPr>
        </a:p>
      </dgm:t>
    </dgm:pt>
    <dgm:pt modelId="{855DCFDC-BBAC-4B1A-A86A-51C0BD16628F}" type="parTrans" cxnId="{18157E90-3A9A-406A-A953-97BCF45DEFF0}">
      <dgm:prSet/>
      <dgm:spPr/>
      <dgm:t>
        <a:bodyPr/>
        <a:lstStyle/>
        <a:p>
          <a:endParaRPr lang="ru-RU"/>
        </a:p>
      </dgm:t>
    </dgm:pt>
    <dgm:pt modelId="{919D39FC-67CD-484A-B92C-45C87DB3D0E3}" type="sibTrans" cxnId="{18157E90-3A9A-406A-A953-97BCF45DEFF0}">
      <dgm:prSet/>
      <dgm:spPr/>
      <dgm:t>
        <a:bodyPr/>
        <a:lstStyle/>
        <a:p>
          <a:endParaRPr lang="ru-RU"/>
        </a:p>
      </dgm:t>
    </dgm:pt>
    <dgm:pt modelId="{BDCE17F8-D324-425E-8AEB-6A0F84CB51E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chemeClr val="bg2">
                  <a:lumMod val="50000"/>
                </a:schemeClr>
              </a:solidFill>
            </a:rPr>
            <a:t>6 </a:t>
          </a:r>
          <a:r>
            <a:rPr lang="ru-RU" sz="1600" dirty="0" smtClean="0">
              <a:solidFill>
                <a:schemeClr val="bg2">
                  <a:lumMod val="50000"/>
                </a:schemeClr>
              </a:solidFill>
            </a:rPr>
            <a:t>услуг Фонда «Центр поддержки субъектов малого и среднего предпринимательства в Иркутской области» (услуги в реализации)</a:t>
          </a:r>
          <a:endParaRPr lang="ru-RU" sz="1600" dirty="0">
            <a:solidFill>
              <a:schemeClr val="bg2">
                <a:lumMod val="50000"/>
              </a:schemeClr>
            </a:solidFill>
          </a:endParaRPr>
        </a:p>
      </dgm:t>
    </dgm:pt>
    <dgm:pt modelId="{F178962D-D047-46BB-8E03-B80A5B7C056A}" type="parTrans" cxnId="{C50F1AF8-90CF-4203-9F79-2C4F47A88641}">
      <dgm:prSet/>
      <dgm:spPr/>
      <dgm:t>
        <a:bodyPr/>
        <a:lstStyle/>
        <a:p>
          <a:endParaRPr lang="ru-RU"/>
        </a:p>
      </dgm:t>
    </dgm:pt>
    <dgm:pt modelId="{A8ABD779-B32C-44E0-8E3A-D4420ADD381C}" type="sibTrans" cxnId="{C50F1AF8-90CF-4203-9F79-2C4F47A88641}">
      <dgm:prSet/>
      <dgm:spPr/>
      <dgm:t>
        <a:bodyPr/>
        <a:lstStyle/>
        <a:p>
          <a:endParaRPr lang="ru-RU"/>
        </a:p>
      </dgm:t>
    </dgm:pt>
    <dgm:pt modelId="{6FDDCE24-D033-4968-9ED1-CCAD56B07C47}">
      <dgm:prSet/>
      <dgm:spPr/>
      <dgm:t>
        <a:bodyPr/>
        <a:lstStyle/>
        <a:p>
          <a:pPr rtl="0"/>
          <a:r>
            <a:rPr lang="ru-RU" dirty="0" smtClean="0">
              <a:solidFill>
                <a:schemeClr val="accent1"/>
              </a:solidFill>
            </a:rPr>
            <a:t> 2</a:t>
          </a:r>
          <a:endParaRPr lang="ru-RU" dirty="0">
            <a:solidFill>
              <a:schemeClr val="accent1"/>
            </a:solidFill>
          </a:endParaRPr>
        </a:p>
      </dgm:t>
    </dgm:pt>
    <dgm:pt modelId="{4D7DB9E0-8CDA-43EE-9D8D-D79348F25349}" type="sibTrans" cxnId="{F86E8ED8-8A6D-4DC7-B60A-39F10EF4EB90}">
      <dgm:prSet/>
      <dgm:spPr/>
      <dgm:t>
        <a:bodyPr/>
        <a:lstStyle/>
        <a:p>
          <a:endParaRPr lang="ru-RU"/>
        </a:p>
      </dgm:t>
    </dgm:pt>
    <dgm:pt modelId="{704ECCF1-37BA-4CC9-8297-A9E17307ABC2}" type="parTrans" cxnId="{F86E8ED8-8A6D-4DC7-B60A-39F10EF4EB90}">
      <dgm:prSet/>
      <dgm:spPr/>
      <dgm:t>
        <a:bodyPr/>
        <a:lstStyle/>
        <a:p>
          <a:endParaRPr lang="ru-RU"/>
        </a:p>
      </dgm:t>
    </dgm:pt>
    <dgm:pt modelId="{39C11CCD-DA86-4513-922D-9F0627D1B16F}">
      <dgm:prSet/>
      <dgm:spPr/>
      <dgm:t>
        <a:bodyPr/>
        <a:lstStyle/>
        <a:p>
          <a:pPr rtl="0"/>
          <a:r>
            <a:rPr lang="ru-RU" dirty="0" smtClean="0">
              <a:solidFill>
                <a:schemeClr val="accent1"/>
              </a:solidFill>
            </a:rPr>
            <a:t>1</a:t>
          </a:r>
          <a:endParaRPr lang="ru-RU" dirty="0">
            <a:solidFill>
              <a:schemeClr val="accent1"/>
            </a:solidFill>
          </a:endParaRPr>
        </a:p>
      </dgm:t>
    </dgm:pt>
    <dgm:pt modelId="{88D0CB4A-2996-4DEA-BB7D-A4F940850F87}" type="sibTrans" cxnId="{6074120E-EC35-46B1-A9EE-745DDF7C945C}">
      <dgm:prSet/>
      <dgm:spPr/>
      <dgm:t>
        <a:bodyPr/>
        <a:lstStyle/>
        <a:p>
          <a:endParaRPr lang="ru-RU"/>
        </a:p>
      </dgm:t>
    </dgm:pt>
    <dgm:pt modelId="{072902BE-5C3A-45BE-B7C5-88389518AF32}" type="parTrans" cxnId="{6074120E-EC35-46B1-A9EE-745DDF7C945C}">
      <dgm:prSet/>
      <dgm:spPr/>
      <dgm:t>
        <a:bodyPr/>
        <a:lstStyle/>
        <a:p>
          <a:endParaRPr lang="ru-RU"/>
        </a:p>
      </dgm:t>
    </dgm:pt>
    <dgm:pt modelId="{970194CB-2087-4626-93AC-DC46ABE0CFC1}" type="pres">
      <dgm:prSet presAssocID="{D4BB74D9-1D65-4AAB-9CD9-C23EC5DE873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90297B-3D7F-4553-B5F2-76D8BEE1D2D0}" type="pres">
      <dgm:prSet presAssocID="{39C11CCD-DA86-4513-922D-9F0627D1B16F}" presName="composite" presStyleCnt="0"/>
      <dgm:spPr/>
      <dgm:t>
        <a:bodyPr/>
        <a:lstStyle/>
        <a:p>
          <a:endParaRPr lang="ru-RU"/>
        </a:p>
      </dgm:t>
    </dgm:pt>
    <dgm:pt modelId="{02524D52-9CD6-4469-8B6F-087B2C76585D}" type="pres">
      <dgm:prSet presAssocID="{39C11CCD-DA86-4513-922D-9F0627D1B16F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12B87D-A881-46F8-8BEB-B953FD32EDC6}" type="pres">
      <dgm:prSet presAssocID="{39C11CCD-DA86-4513-922D-9F0627D1B16F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6BD14-9DE0-40A0-B068-DE9F45ED53FE}" type="pres">
      <dgm:prSet presAssocID="{88D0CB4A-2996-4DEA-BB7D-A4F940850F87}" presName="sp" presStyleCnt="0"/>
      <dgm:spPr/>
      <dgm:t>
        <a:bodyPr/>
        <a:lstStyle/>
        <a:p>
          <a:endParaRPr lang="ru-RU"/>
        </a:p>
      </dgm:t>
    </dgm:pt>
    <dgm:pt modelId="{9E76F90E-D442-487B-86EA-C129D466F3F7}" type="pres">
      <dgm:prSet presAssocID="{6FDDCE24-D033-4968-9ED1-CCAD56B07C47}" presName="composite" presStyleCnt="0"/>
      <dgm:spPr/>
      <dgm:t>
        <a:bodyPr/>
        <a:lstStyle/>
        <a:p>
          <a:endParaRPr lang="ru-RU"/>
        </a:p>
      </dgm:t>
    </dgm:pt>
    <dgm:pt modelId="{7ABAC133-630F-49B9-A911-2C379A10FC19}" type="pres">
      <dgm:prSet presAssocID="{6FDDCE24-D033-4968-9ED1-CCAD56B07C4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04B52E-2ADE-4E4D-983F-C30871F1A345}" type="pres">
      <dgm:prSet presAssocID="{6FDDCE24-D033-4968-9ED1-CCAD56B07C4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7F86A8-0160-4930-955C-6FFDA2B168EB}" type="pres">
      <dgm:prSet presAssocID="{4D7DB9E0-8CDA-43EE-9D8D-D79348F25349}" presName="sp" presStyleCnt="0"/>
      <dgm:spPr/>
      <dgm:t>
        <a:bodyPr/>
        <a:lstStyle/>
        <a:p>
          <a:endParaRPr lang="ru-RU"/>
        </a:p>
      </dgm:t>
    </dgm:pt>
    <dgm:pt modelId="{BD58A8D9-3D2E-47B2-B36B-5FA3DEE265D2}" type="pres">
      <dgm:prSet presAssocID="{86F02729-71A2-413E-9402-F8133AED259E}" presName="composite" presStyleCnt="0"/>
      <dgm:spPr/>
      <dgm:t>
        <a:bodyPr/>
        <a:lstStyle/>
        <a:p>
          <a:endParaRPr lang="ru-RU"/>
        </a:p>
      </dgm:t>
    </dgm:pt>
    <dgm:pt modelId="{CB3FB0CC-A090-41C7-9C48-897FE32AA819}" type="pres">
      <dgm:prSet presAssocID="{86F02729-71A2-413E-9402-F8133AED259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A1EA8-6A4E-4B51-86AA-EBEC84E530ED}" type="pres">
      <dgm:prSet presAssocID="{86F02729-71A2-413E-9402-F8133AED259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0C9BEB-6534-46D9-8EAA-CD2B6897A605}" type="pres">
      <dgm:prSet presAssocID="{45E098BE-0781-4783-A793-9EE00ED51213}" presName="sp" presStyleCnt="0"/>
      <dgm:spPr/>
      <dgm:t>
        <a:bodyPr/>
        <a:lstStyle/>
        <a:p>
          <a:endParaRPr lang="ru-RU"/>
        </a:p>
      </dgm:t>
    </dgm:pt>
    <dgm:pt modelId="{25FDA1B3-04CF-47DE-A05D-6F21E273C1D4}" type="pres">
      <dgm:prSet presAssocID="{884E1FB1-2624-4B9E-A0CE-2C669677702F}" presName="composite" presStyleCnt="0"/>
      <dgm:spPr/>
      <dgm:t>
        <a:bodyPr/>
        <a:lstStyle/>
        <a:p>
          <a:endParaRPr lang="ru-RU"/>
        </a:p>
      </dgm:t>
    </dgm:pt>
    <dgm:pt modelId="{CDDD9E9F-E213-4F34-8C70-8EA4A20C585C}" type="pres">
      <dgm:prSet presAssocID="{884E1FB1-2624-4B9E-A0CE-2C669677702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BFA832-4E6D-42F3-8270-EB6F47B61897}" type="pres">
      <dgm:prSet presAssocID="{884E1FB1-2624-4B9E-A0CE-2C669677702F}" presName="descendantText" presStyleLbl="alignAcc1" presStyleIdx="3" presStyleCnt="4" custScaleY="1277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C5CC1D-7B94-47B7-956D-8F689093530C}" type="presOf" srcId="{86F02729-71A2-413E-9402-F8133AED259E}" destId="{CB3FB0CC-A090-41C7-9C48-897FE32AA819}" srcOrd="0" destOrd="0" presId="urn:microsoft.com/office/officeart/2005/8/layout/chevron2"/>
    <dgm:cxn modelId="{93EF9BCA-5C86-4456-A4A7-362345F9479E}" type="presOf" srcId="{DAEE5339-C47F-4AF6-A65B-85D2BCEB3FE6}" destId="{6B12B87D-A881-46F8-8BEB-B953FD32EDC6}" srcOrd="0" destOrd="0" presId="urn:microsoft.com/office/officeart/2005/8/layout/chevron2"/>
    <dgm:cxn modelId="{51DEC26C-52D4-4499-87AD-DFEFE66C4195}" srcId="{6FDDCE24-D033-4968-9ED1-CCAD56B07C47}" destId="{32228B94-5E82-4379-8A8E-B1BE89F996FE}" srcOrd="0" destOrd="0" parTransId="{E83ACD96-C256-49C5-B759-A5A1D762B7F9}" sibTransId="{1DA3F477-22EA-476B-B1AF-3007597DE108}"/>
    <dgm:cxn modelId="{3B9805A6-24CB-402F-AE99-4F984982516A}" type="presOf" srcId="{BDCE17F8-D324-425E-8AEB-6A0F84CB51E6}" destId="{BABFA832-4E6D-42F3-8270-EB6F47B61897}" srcOrd="0" destOrd="0" presId="urn:microsoft.com/office/officeart/2005/8/layout/chevron2"/>
    <dgm:cxn modelId="{6074120E-EC35-46B1-A9EE-745DDF7C945C}" srcId="{D4BB74D9-1D65-4AAB-9CD9-C23EC5DE8737}" destId="{39C11CCD-DA86-4513-922D-9F0627D1B16F}" srcOrd="0" destOrd="0" parTransId="{072902BE-5C3A-45BE-B7C5-88389518AF32}" sibTransId="{88D0CB4A-2996-4DEA-BB7D-A4F940850F87}"/>
    <dgm:cxn modelId="{1A6CE7DA-55D8-4561-A045-D4B6D5C29191}" type="presOf" srcId="{884E1FB1-2624-4B9E-A0CE-2C669677702F}" destId="{CDDD9E9F-E213-4F34-8C70-8EA4A20C585C}" srcOrd="0" destOrd="0" presId="urn:microsoft.com/office/officeart/2005/8/layout/chevron2"/>
    <dgm:cxn modelId="{F938CDE4-C98A-4060-9188-72368871BFD4}" type="presOf" srcId="{8B60B8BE-769A-454E-975E-11B363FD654A}" destId="{4C5A1EA8-6A4E-4B51-86AA-EBEC84E530ED}" srcOrd="0" destOrd="0" presId="urn:microsoft.com/office/officeart/2005/8/layout/chevron2"/>
    <dgm:cxn modelId="{EA7FABEB-F301-4F8B-880D-DC2EA67AFF8B}" srcId="{86F02729-71A2-413E-9402-F8133AED259E}" destId="{8B60B8BE-769A-454E-975E-11B363FD654A}" srcOrd="0" destOrd="0" parTransId="{EE8C71D3-7A59-482F-8F26-6FAD97AF5DA0}" sibTransId="{949DA8C7-F296-4FA2-A318-4FD98743C482}"/>
    <dgm:cxn modelId="{538B0362-A282-4319-8DD7-621CFD3760CC}" srcId="{D4BB74D9-1D65-4AAB-9CD9-C23EC5DE8737}" destId="{86F02729-71A2-413E-9402-F8133AED259E}" srcOrd="2" destOrd="0" parTransId="{12BD34B0-4211-4878-AC4C-A4053248B6C1}" sibTransId="{45E098BE-0781-4783-A793-9EE00ED51213}"/>
    <dgm:cxn modelId="{C6805C1A-089E-42EC-9FC9-B395EA5009A1}" srcId="{39C11CCD-DA86-4513-922D-9F0627D1B16F}" destId="{DAEE5339-C47F-4AF6-A65B-85D2BCEB3FE6}" srcOrd="0" destOrd="0" parTransId="{1AFB13D6-BFDB-41F6-BF16-CE229D1A7A40}" sibTransId="{A63A508B-B783-41BE-AD9D-7C95A240F698}"/>
    <dgm:cxn modelId="{EED407CD-22F8-4824-AF7B-BDD19DE5C33F}" type="presOf" srcId="{D4BB74D9-1D65-4AAB-9CD9-C23EC5DE8737}" destId="{970194CB-2087-4626-93AC-DC46ABE0CFC1}" srcOrd="0" destOrd="0" presId="urn:microsoft.com/office/officeart/2005/8/layout/chevron2"/>
    <dgm:cxn modelId="{29149021-2DCE-4C7C-B524-328BD7EE037B}" type="presOf" srcId="{6FDDCE24-D033-4968-9ED1-CCAD56B07C47}" destId="{7ABAC133-630F-49B9-A911-2C379A10FC19}" srcOrd="0" destOrd="0" presId="urn:microsoft.com/office/officeart/2005/8/layout/chevron2"/>
    <dgm:cxn modelId="{3123267C-F07B-48EE-BA8C-C9111788CE91}" type="presOf" srcId="{39C11CCD-DA86-4513-922D-9F0627D1B16F}" destId="{02524D52-9CD6-4469-8B6F-087B2C76585D}" srcOrd="0" destOrd="0" presId="urn:microsoft.com/office/officeart/2005/8/layout/chevron2"/>
    <dgm:cxn modelId="{18157E90-3A9A-406A-A953-97BCF45DEFF0}" srcId="{D4BB74D9-1D65-4AAB-9CD9-C23EC5DE8737}" destId="{884E1FB1-2624-4B9E-A0CE-2C669677702F}" srcOrd="3" destOrd="0" parTransId="{855DCFDC-BBAC-4B1A-A86A-51C0BD16628F}" sibTransId="{919D39FC-67CD-484A-B92C-45C87DB3D0E3}"/>
    <dgm:cxn modelId="{C50F1AF8-90CF-4203-9F79-2C4F47A88641}" srcId="{884E1FB1-2624-4B9E-A0CE-2C669677702F}" destId="{BDCE17F8-D324-425E-8AEB-6A0F84CB51E6}" srcOrd="0" destOrd="0" parTransId="{F178962D-D047-46BB-8E03-B80A5B7C056A}" sibTransId="{A8ABD779-B32C-44E0-8E3A-D4420ADD381C}"/>
    <dgm:cxn modelId="{F86E8ED8-8A6D-4DC7-B60A-39F10EF4EB90}" srcId="{D4BB74D9-1D65-4AAB-9CD9-C23EC5DE8737}" destId="{6FDDCE24-D033-4968-9ED1-CCAD56B07C47}" srcOrd="1" destOrd="0" parTransId="{704ECCF1-37BA-4CC9-8297-A9E17307ABC2}" sibTransId="{4D7DB9E0-8CDA-43EE-9D8D-D79348F25349}"/>
    <dgm:cxn modelId="{C0EB433F-2457-47AB-967A-276F76F1D2AC}" type="presOf" srcId="{32228B94-5E82-4379-8A8E-B1BE89F996FE}" destId="{2504B52E-2ADE-4E4D-983F-C30871F1A345}" srcOrd="0" destOrd="0" presId="urn:microsoft.com/office/officeart/2005/8/layout/chevron2"/>
    <dgm:cxn modelId="{8D3E192A-EE0F-4226-8E98-586A66259C58}" type="presParOf" srcId="{970194CB-2087-4626-93AC-DC46ABE0CFC1}" destId="{DF90297B-3D7F-4553-B5F2-76D8BEE1D2D0}" srcOrd="0" destOrd="0" presId="urn:microsoft.com/office/officeart/2005/8/layout/chevron2"/>
    <dgm:cxn modelId="{E9DD15B0-E445-4D1D-8449-17BAC4A92363}" type="presParOf" srcId="{DF90297B-3D7F-4553-B5F2-76D8BEE1D2D0}" destId="{02524D52-9CD6-4469-8B6F-087B2C76585D}" srcOrd="0" destOrd="0" presId="urn:microsoft.com/office/officeart/2005/8/layout/chevron2"/>
    <dgm:cxn modelId="{6979DFAF-2D98-425E-AD3C-E2E29B707B91}" type="presParOf" srcId="{DF90297B-3D7F-4553-B5F2-76D8BEE1D2D0}" destId="{6B12B87D-A881-46F8-8BEB-B953FD32EDC6}" srcOrd="1" destOrd="0" presId="urn:microsoft.com/office/officeart/2005/8/layout/chevron2"/>
    <dgm:cxn modelId="{9703960C-D98E-450C-844B-E192AA10AEB4}" type="presParOf" srcId="{970194CB-2087-4626-93AC-DC46ABE0CFC1}" destId="{EAF6BD14-9DE0-40A0-B068-DE9F45ED53FE}" srcOrd="1" destOrd="0" presId="urn:microsoft.com/office/officeart/2005/8/layout/chevron2"/>
    <dgm:cxn modelId="{87A1AB77-5032-4333-82D3-353AEE4F7E7E}" type="presParOf" srcId="{970194CB-2087-4626-93AC-DC46ABE0CFC1}" destId="{9E76F90E-D442-487B-86EA-C129D466F3F7}" srcOrd="2" destOrd="0" presId="urn:microsoft.com/office/officeart/2005/8/layout/chevron2"/>
    <dgm:cxn modelId="{B46393C1-E9F9-4B44-9016-1E00511EC4A4}" type="presParOf" srcId="{9E76F90E-D442-487B-86EA-C129D466F3F7}" destId="{7ABAC133-630F-49B9-A911-2C379A10FC19}" srcOrd="0" destOrd="0" presId="urn:microsoft.com/office/officeart/2005/8/layout/chevron2"/>
    <dgm:cxn modelId="{1B77E2FE-C8AD-407D-B43F-0B53CEDDA96C}" type="presParOf" srcId="{9E76F90E-D442-487B-86EA-C129D466F3F7}" destId="{2504B52E-2ADE-4E4D-983F-C30871F1A345}" srcOrd="1" destOrd="0" presId="urn:microsoft.com/office/officeart/2005/8/layout/chevron2"/>
    <dgm:cxn modelId="{9D0FFF91-BE00-4A2F-8E7E-54EE9DEFEA7F}" type="presParOf" srcId="{970194CB-2087-4626-93AC-DC46ABE0CFC1}" destId="{667F86A8-0160-4930-955C-6FFDA2B168EB}" srcOrd="3" destOrd="0" presId="urn:microsoft.com/office/officeart/2005/8/layout/chevron2"/>
    <dgm:cxn modelId="{1F1D5A36-211D-446E-B21B-25EE9B638CFA}" type="presParOf" srcId="{970194CB-2087-4626-93AC-DC46ABE0CFC1}" destId="{BD58A8D9-3D2E-47B2-B36B-5FA3DEE265D2}" srcOrd="4" destOrd="0" presId="urn:microsoft.com/office/officeart/2005/8/layout/chevron2"/>
    <dgm:cxn modelId="{C0C528DA-74FF-4FE2-8200-FEA15EE2CE6B}" type="presParOf" srcId="{BD58A8D9-3D2E-47B2-B36B-5FA3DEE265D2}" destId="{CB3FB0CC-A090-41C7-9C48-897FE32AA819}" srcOrd="0" destOrd="0" presId="urn:microsoft.com/office/officeart/2005/8/layout/chevron2"/>
    <dgm:cxn modelId="{3D19D12E-3A66-437F-B6DD-CEB768CAB042}" type="presParOf" srcId="{BD58A8D9-3D2E-47B2-B36B-5FA3DEE265D2}" destId="{4C5A1EA8-6A4E-4B51-86AA-EBEC84E530ED}" srcOrd="1" destOrd="0" presId="urn:microsoft.com/office/officeart/2005/8/layout/chevron2"/>
    <dgm:cxn modelId="{F839AAAF-B893-4897-B563-512996A273EE}" type="presParOf" srcId="{970194CB-2087-4626-93AC-DC46ABE0CFC1}" destId="{900C9BEB-6534-46D9-8EAA-CD2B6897A605}" srcOrd="5" destOrd="0" presId="urn:microsoft.com/office/officeart/2005/8/layout/chevron2"/>
    <dgm:cxn modelId="{C1E782DF-0032-4194-B70E-66419D5D0A25}" type="presParOf" srcId="{970194CB-2087-4626-93AC-DC46ABE0CFC1}" destId="{25FDA1B3-04CF-47DE-A05D-6F21E273C1D4}" srcOrd="6" destOrd="0" presId="urn:microsoft.com/office/officeart/2005/8/layout/chevron2"/>
    <dgm:cxn modelId="{EA79E973-7A03-4797-ACE5-20D00B9D864C}" type="presParOf" srcId="{25FDA1B3-04CF-47DE-A05D-6F21E273C1D4}" destId="{CDDD9E9F-E213-4F34-8C70-8EA4A20C585C}" srcOrd="0" destOrd="0" presId="urn:microsoft.com/office/officeart/2005/8/layout/chevron2"/>
    <dgm:cxn modelId="{BB7DE56F-3695-464B-9A79-116D8DCFD8EB}" type="presParOf" srcId="{25FDA1B3-04CF-47DE-A05D-6F21E273C1D4}" destId="{BABFA832-4E6D-42F3-8270-EB6F47B6189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9EF924-58E8-4B3A-A88E-DA381968C090}">
      <dsp:nvSpPr>
        <dsp:cNvPr id="0" name=""/>
        <dsp:cNvSpPr/>
      </dsp:nvSpPr>
      <dsp:spPr>
        <a:xfrm>
          <a:off x="-1459496" y="1638455"/>
          <a:ext cx="6746597" cy="6746597"/>
        </a:xfrm>
        <a:prstGeom prst="blockArc">
          <a:avLst>
            <a:gd name="adj1" fmla="val 18900000"/>
            <a:gd name="adj2" fmla="val 2700000"/>
            <a:gd name="adj3" fmla="val 320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BE31F2-E65E-4313-90AB-47BE23A60C60}">
      <dsp:nvSpPr>
        <dsp:cNvPr id="0" name=""/>
        <dsp:cNvSpPr/>
      </dsp:nvSpPr>
      <dsp:spPr>
        <a:xfrm>
          <a:off x="565335" y="385303"/>
          <a:ext cx="3871340" cy="7710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198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alibri" panose="020F0502020204030204" pitchFamily="34" charset="0"/>
            </a:rPr>
            <a:t>Зарегистрированный в качестве индивидуального предпринимателя, юридическое лицо</a:t>
          </a:r>
          <a:endParaRPr lang="ru-RU" sz="1400" kern="1200" dirty="0">
            <a:latin typeface="Calibri" panose="020F0502020204030204" pitchFamily="34" charset="0"/>
          </a:endParaRPr>
        </a:p>
      </dsp:txBody>
      <dsp:txXfrm>
        <a:off x="565335" y="385303"/>
        <a:ext cx="3871340" cy="771008"/>
      </dsp:txXfrm>
    </dsp:sp>
    <dsp:sp modelId="{936FDDF5-5B2C-47E0-8FA3-C54A149EFE3B}">
      <dsp:nvSpPr>
        <dsp:cNvPr id="0" name=""/>
        <dsp:cNvSpPr/>
      </dsp:nvSpPr>
      <dsp:spPr>
        <a:xfrm>
          <a:off x="83454" y="288927"/>
          <a:ext cx="963760" cy="963760"/>
        </a:xfrm>
        <a:prstGeom prst="ellipse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  <dsp:sp modelId="{EF0A41C0-9A0E-41AE-9744-94E6A72C6F14}">
      <dsp:nvSpPr>
        <dsp:cNvPr id="0" name=""/>
        <dsp:cNvSpPr/>
      </dsp:nvSpPr>
      <dsp:spPr>
        <a:xfrm>
          <a:off x="1007371" y="1542016"/>
          <a:ext cx="3429303" cy="7710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198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alibri" panose="020F0502020204030204" pitchFamily="34" charset="0"/>
            </a:rPr>
            <a:t>Зарегистрированный в качестве индивидуального предпринимателя, юридическое лицо - сельхозтоваропроизводитель</a:t>
          </a:r>
          <a:endParaRPr lang="ru-RU" sz="1400" kern="1200" dirty="0">
            <a:latin typeface="Calibri" panose="020F0502020204030204" pitchFamily="34" charset="0"/>
          </a:endParaRPr>
        </a:p>
      </dsp:txBody>
      <dsp:txXfrm>
        <a:off x="1007371" y="1542016"/>
        <a:ext cx="3429303" cy="771008"/>
      </dsp:txXfrm>
    </dsp:sp>
    <dsp:sp modelId="{3BACABF2-5ACD-4496-88D6-94A8FFFFDDB3}">
      <dsp:nvSpPr>
        <dsp:cNvPr id="0" name=""/>
        <dsp:cNvSpPr/>
      </dsp:nvSpPr>
      <dsp:spPr>
        <a:xfrm>
          <a:off x="525491" y="1445640"/>
          <a:ext cx="963760" cy="963760"/>
        </a:xfrm>
        <a:prstGeom prst="ellipse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  <dsp:sp modelId="{DD6F16C6-613E-425C-A8F7-D513249096B9}">
      <dsp:nvSpPr>
        <dsp:cNvPr id="0" name=""/>
        <dsp:cNvSpPr/>
      </dsp:nvSpPr>
      <dsp:spPr>
        <a:xfrm>
          <a:off x="1007371" y="2698729"/>
          <a:ext cx="3429303" cy="7710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198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alibri" panose="020F0502020204030204" pitchFamily="34" charset="0"/>
            </a:rPr>
            <a:t>Неработающий гражданин (безработный), планирующий заниматься предпринимательской деятельностью</a:t>
          </a:r>
          <a:endParaRPr lang="ru-RU" sz="1400" kern="1200" dirty="0">
            <a:latin typeface="Calibri" panose="020F0502020204030204" pitchFamily="34" charset="0"/>
          </a:endParaRPr>
        </a:p>
      </dsp:txBody>
      <dsp:txXfrm>
        <a:off x="1007371" y="2698729"/>
        <a:ext cx="3429303" cy="771008"/>
      </dsp:txXfrm>
    </dsp:sp>
    <dsp:sp modelId="{1C72395B-87A7-4309-B9A7-D0DA9C244BE2}">
      <dsp:nvSpPr>
        <dsp:cNvPr id="0" name=""/>
        <dsp:cNvSpPr/>
      </dsp:nvSpPr>
      <dsp:spPr>
        <a:xfrm>
          <a:off x="525491" y="2602353"/>
          <a:ext cx="963760" cy="963760"/>
        </a:xfrm>
        <a:prstGeom prst="ellipse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  <dsp:sp modelId="{28B099C4-C6C7-4760-A8BF-78222625F145}">
      <dsp:nvSpPr>
        <dsp:cNvPr id="0" name=""/>
        <dsp:cNvSpPr/>
      </dsp:nvSpPr>
      <dsp:spPr>
        <a:xfrm>
          <a:off x="565335" y="3855442"/>
          <a:ext cx="3871340" cy="7710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1988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Calibri" panose="020F0502020204030204" pitchFamily="34" charset="0"/>
            </a:rPr>
            <a:t>Работающий гражданин, планирующий заниматься предпринимательской деятельностью</a:t>
          </a:r>
          <a:endParaRPr lang="ru-RU" sz="1500" kern="1200" dirty="0">
            <a:latin typeface="Calibri" panose="020F0502020204030204" pitchFamily="34" charset="0"/>
          </a:endParaRPr>
        </a:p>
      </dsp:txBody>
      <dsp:txXfrm>
        <a:off x="565335" y="3855442"/>
        <a:ext cx="3871340" cy="771008"/>
      </dsp:txXfrm>
    </dsp:sp>
    <dsp:sp modelId="{F2345627-C6B7-4B67-9F74-AB455C5488A7}">
      <dsp:nvSpPr>
        <dsp:cNvPr id="0" name=""/>
        <dsp:cNvSpPr/>
      </dsp:nvSpPr>
      <dsp:spPr>
        <a:xfrm>
          <a:off x="84582" y="3704873"/>
          <a:ext cx="963760" cy="963760"/>
        </a:xfrm>
        <a:prstGeom prst="ellipse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524D52-9CD6-4469-8B6F-087B2C76585D}">
      <dsp:nvSpPr>
        <dsp:cNvPr id="0" name=""/>
        <dsp:cNvSpPr/>
      </dsp:nvSpPr>
      <dsp:spPr>
        <a:xfrm rot="5400000">
          <a:off x="-188261" y="199581"/>
          <a:ext cx="1255079" cy="87855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1"/>
              </a:solidFill>
            </a:rPr>
            <a:t>1</a:t>
          </a:r>
          <a:endParaRPr lang="ru-RU" sz="2400" kern="1200" dirty="0">
            <a:solidFill>
              <a:schemeClr val="accent1"/>
            </a:solidFill>
          </a:endParaRPr>
        </a:p>
      </dsp:txBody>
      <dsp:txXfrm rot="5400000">
        <a:off x="-188261" y="199581"/>
        <a:ext cx="1255079" cy="878555"/>
      </dsp:txXfrm>
    </dsp:sp>
    <dsp:sp modelId="{6B12B87D-A881-46F8-8BEB-B953FD32EDC6}">
      <dsp:nvSpPr>
        <dsp:cNvPr id="0" name=""/>
        <dsp:cNvSpPr/>
      </dsp:nvSpPr>
      <dsp:spPr>
        <a:xfrm rot="5400000">
          <a:off x="2994948" y="-2105073"/>
          <a:ext cx="815801" cy="5048588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2">
                  <a:lumMod val="50000"/>
                </a:schemeClr>
              </a:solidFill>
            </a:rPr>
            <a:t>54</a:t>
          </a:r>
          <a:r>
            <a:rPr lang="ru-RU" sz="1600" kern="1200" dirty="0" smtClean="0">
              <a:solidFill>
                <a:schemeClr val="bg2">
                  <a:lumMod val="50000"/>
                </a:schemeClr>
              </a:solidFill>
            </a:rPr>
            <a:t> услуги Министерства сельского хозяйства Иркутской области (1 пилотная услуга находится в реализации)*</a:t>
          </a:r>
          <a:endParaRPr lang="ru-RU" sz="1600" kern="1200" dirty="0">
            <a:solidFill>
              <a:schemeClr val="bg2">
                <a:lumMod val="50000"/>
              </a:schemeClr>
            </a:solidFill>
          </a:endParaRPr>
        </a:p>
      </dsp:txBody>
      <dsp:txXfrm rot="5400000">
        <a:off x="2994948" y="-2105073"/>
        <a:ext cx="815801" cy="5048588"/>
      </dsp:txXfrm>
    </dsp:sp>
    <dsp:sp modelId="{7ABAC133-630F-49B9-A911-2C379A10FC19}">
      <dsp:nvSpPr>
        <dsp:cNvPr id="0" name=""/>
        <dsp:cNvSpPr/>
      </dsp:nvSpPr>
      <dsp:spPr>
        <a:xfrm rot="5400000">
          <a:off x="-188261" y="1312510"/>
          <a:ext cx="1255079" cy="87855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1"/>
              </a:solidFill>
            </a:rPr>
            <a:t> 2</a:t>
          </a:r>
          <a:endParaRPr lang="ru-RU" sz="2400" kern="1200" dirty="0">
            <a:solidFill>
              <a:schemeClr val="accent1"/>
            </a:solidFill>
          </a:endParaRPr>
        </a:p>
      </dsp:txBody>
      <dsp:txXfrm rot="5400000">
        <a:off x="-188261" y="1312510"/>
        <a:ext cx="1255079" cy="878555"/>
      </dsp:txXfrm>
    </dsp:sp>
    <dsp:sp modelId="{2504B52E-2ADE-4E4D-983F-C30871F1A345}">
      <dsp:nvSpPr>
        <dsp:cNvPr id="0" name=""/>
        <dsp:cNvSpPr/>
      </dsp:nvSpPr>
      <dsp:spPr>
        <a:xfrm rot="5400000">
          <a:off x="2994948" y="-992145"/>
          <a:ext cx="815801" cy="5048588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2">
                  <a:lumMod val="50000"/>
                </a:schemeClr>
              </a:solidFill>
            </a:rPr>
            <a:t>1</a:t>
          </a:r>
          <a:r>
            <a:rPr lang="ru-RU" sz="1600" kern="1200" dirty="0" smtClean="0">
              <a:solidFill>
                <a:schemeClr val="bg2">
                  <a:lumMod val="50000"/>
                </a:schemeClr>
              </a:solidFill>
            </a:rPr>
            <a:t> услуга Министерства экономического развития Иркутской области</a:t>
          </a:r>
          <a:endParaRPr lang="ru-RU" sz="1600" kern="1200" dirty="0">
            <a:solidFill>
              <a:schemeClr val="bg2">
                <a:lumMod val="50000"/>
              </a:schemeClr>
            </a:solidFill>
          </a:endParaRPr>
        </a:p>
      </dsp:txBody>
      <dsp:txXfrm rot="5400000">
        <a:off x="2994948" y="-992145"/>
        <a:ext cx="815801" cy="5048588"/>
      </dsp:txXfrm>
    </dsp:sp>
    <dsp:sp modelId="{CB3FB0CC-A090-41C7-9C48-897FE32AA819}">
      <dsp:nvSpPr>
        <dsp:cNvPr id="0" name=""/>
        <dsp:cNvSpPr/>
      </dsp:nvSpPr>
      <dsp:spPr>
        <a:xfrm rot="5400000">
          <a:off x="-188261" y="2425438"/>
          <a:ext cx="1255079" cy="87855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1"/>
              </a:solidFill>
            </a:rPr>
            <a:t>3</a:t>
          </a:r>
          <a:endParaRPr lang="ru-RU" sz="2400" kern="1200" dirty="0">
            <a:solidFill>
              <a:schemeClr val="accent1"/>
            </a:solidFill>
          </a:endParaRPr>
        </a:p>
      </dsp:txBody>
      <dsp:txXfrm rot="5400000">
        <a:off x="-188261" y="2425438"/>
        <a:ext cx="1255079" cy="878555"/>
      </dsp:txXfrm>
    </dsp:sp>
    <dsp:sp modelId="{4C5A1EA8-6A4E-4B51-86AA-EBEC84E530ED}">
      <dsp:nvSpPr>
        <dsp:cNvPr id="0" name=""/>
        <dsp:cNvSpPr/>
      </dsp:nvSpPr>
      <dsp:spPr>
        <a:xfrm rot="5400000">
          <a:off x="2994948" y="120782"/>
          <a:ext cx="815801" cy="5048588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2">
                  <a:lumMod val="50000"/>
                </a:schemeClr>
              </a:solidFill>
            </a:rPr>
            <a:t>1 </a:t>
          </a:r>
          <a:r>
            <a:rPr lang="ru-RU" sz="1600" kern="1200" dirty="0" smtClean="0">
              <a:solidFill>
                <a:schemeClr val="bg2">
                  <a:lumMod val="50000"/>
                </a:schemeClr>
              </a:solidFill>
            </a:rPr>
            <a:t>услуга</a:t>
          </a:r>
          <a:r>
            <a:rPr lang="ru-RU" sz="2000" b="1" kern="1200" dirty="0" smtClean="0">
              <a:solidFill>
                <a:schemeClr val="bg2">
                  <a:lumMod val="50000"/>
                </a:schemeClr>
              </a:solidFill>
            </a:rPr>
            <a:t> </a:t>
          </a:r>
          <a:r>
            <a:rPr lang="ru-RU" sz="1600" kern="1200" dirty="0" smtClean="0">
              <a:solidFill>
                <a:schemeClr val="bg2">
                  <a:lumMod val="50000"/>
                </a:schemeClr>
              </a:solidFill>
            </a:rPr>
            <a:t>Иркутского областного гарантийного фонда</a:t>
          </a:r>
          <a:endParaRPr lang="ru-RU" sz="1600" kern="1200" dirty="0">
            <a:solidFill>
              <a:schemeClr val="bg2">
                <a:lumMod val="50000"/>
              </a:schemeClr>
            </a:solidFill>
          </a:endParaRPr>
        </a:p>
      </dsp:txBody>
      <dsp:txXfrm rot="5400000">
        <a:off x="2994948" y="120782"/>
        <a:ext cx="815801" cy="5048588"/>
      </dsp:txXfrm>
    </dsp:sp>
    <dsp:sp modelId="{CDDD9E9F-E213-4F34-8C70-8EA4A20C585C}">
      <dsp:nvSpPr>
        <dsp:cNvPr id="0" name=""/>
        <dsp:cNvSpPr/>
      </dsp:nvSpPr>
      <dsp:spPr>
        <a:xfrm rot="5400000">
          <a:off x="-188261" y="3651485"/>
          <a:ext cx="1255079" cy="87855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1"/>
              </a:solidFill>
            </a:rPr>
            <a:t>4</a:t>
          </a:r>
          <a:endParaRPr lang="ru-RU" sz="2400" kern="1200" dirty="0">
            <a:solidFill>
              <a:schemeClr val="accent1"/>
            </a:solidFill>
          </a:endParaRPr>
        </a:p>
      </dsp:txBody>
      <dsp:txXfrm rot="5400000">
        <a:off x="-188261" y="3651485"/>
        <a:ext cx="1255079" cy="878555"/>
      </dsp:txXfrm>
    </dsp:sp>
    <dsp:sp modelId="{BABFA832-4E6D-42F3-8270-EB6F47B61897}">
      <dsp:nvSpPr>
        <dsp:cNvPr id="0" name=""/>
        <dsp:cNvSpPr/>
      </dsp:nvSpPr>
      <dsp:spPr>
        <a:xfrm rot="5400000">
          <a:off x="2881829" y="1346830"/>
          <a:ext cx="1042039" cy="5048588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2">
                  <a:lumMod val="50000"/>
                </a:schemeClr>
              </a:solidFill>
            </a:rPr>
            <a:t>6 </a:t>
          </a:r>
          <a:r>
            <a:rPr lang="ru-RU" sz="1600" kern="1200" dirty="0" smtClean="0">
              <a:solidFill>
                <a:schemeClr val="bg2">
                  <a:lumMod val="50000"/>
                </a:schemeClr>
              </a:solidFill>
            </a:rPr>
            <a:t>услуг Фонда «Центр поддержки субъектов малого и среднего предпринимательства в Иркутской области» (услуги в реализации)</a:t>
          </a:r>
          <a:endParaRPr lang="ru-RU" sz="1600" kern="1200" dirty="0">
            <a:solidFill>
              <a:schemeClr val="bg2">
                <a:lumMod val="50000"/>
              </a:schemeClr>
            </a:solidFill>
          </a:endParaRPr>
        </a:p>
      </dsp:txBody>
      <dsp:txXfrm rot="5400000">
        <a:off x="2881829" y="1346830"/>
        <a:ext cx="1042039" cy="50485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6CE0F-D84F-4DF7-9F51-43306E28A0EB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BAB24-42C9-4C17-986F-85813F90E9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5855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592138"/>
            <a:ext cx="3922713" cy="2774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1711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6C048-CBDA-4C57-A7DA-2D758524FE4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894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6C048-CBDA-4C57-A7DA-2D758524FE4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7569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592138"/>
            <a:ext cx="3922713" cy="2774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700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6C048-CBDA-4C57-A7DA-2D758524FE4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105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592138"/>
            <a:ext cx="3922713" cy="2774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9841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" y="592138"/>
            <a:ext cx="3922713" cy="2774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874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36A1-7681-4A47-8A46-2B149A7BFB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2452" y="7008171"/>
            <a:ext cx="2495127" cy="402567"/>
          </a:xfrm>
        </p:spPr>
        <p:txBody>
          <a:bodyPr/>
          <a:lstStyle>
            <a:lvl1pPr>
              <a:defRPr b="0" cap="none" spc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fld id="{248A5C28-A9AF-48F7-A492-117CD84F551A}" type="slidenum">
              <a:rPr lang="en-US" smtClean="0">
                <a:ln w="0">
                  <a:solidFill>
                    <a:srgbClr val="623B2A"/>
                  </a:solidFill>
                </a:ln>
                <a:solidFill>
                  <a:srgbClr val="623B2A"/>
                </a:solidFill>
                <a:effectLst>
                  <a:outerShdw blurRad="38100" dist="19050" dir="2700000" algn="tl" rotWithShape="0">
                    <a:srgbClr val="E04E39">
                      <a:alpha val="40000"/>
                    </a:srgbClr>
                  </a:outerShdw>
                </a:effectLst>
              </a:rPr>
              <a:pPr/>
              <a:t>‹#›</a:t>
            </a:fld>
            <a:endParaRPr lang="en-US">
              <a:ln w="0">
                <a:solidFill>
                  <a:srgbClr val="623B2A"/>
                </a:solidFill>
              </a:ln>
              <a:solidFill>
                <a:srgbClr val="623B2A"/>
              </a:solidFill>
              <a:effectLst>
                <a:outerShdw blurRad="38100" dist="19050" dir="2700000" algn="tl" rotWithShape="0">
                  <a:srgbClr val="E04E39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734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654A-3D65-48B0-B9E7-C455DC858025}" type="datetime1">
              <a:rPr lang="en-US" smtClean="0">
                <a:solidFill>
                  <a:srgbClr val="623B2A">
                    <a:tint val="75000"/>
                  </a:srgbClr>
                </a:solidFill>
              </a:rPr>
              <a:pPr/>
              <a:t>8/15/2016</a:t>
            </a:fld>
            <a:endParaRPr lang="ru-RU">
              <a:solidFill>
                <a:srgbClr val="623B2A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23B2A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6A93-06EB-456F-A349-4D2089B30731}" type="slidenum">
              <a:rPr lang="ru-RU" smtClean="0">
                <a:solidFill>
                  <a:srgbClr val="623B2A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623B2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09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06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36A1-7681-4A47-8A46-2B149A7BFB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2452" y="7008171"/>
            <a:ext cx="2495127" cy="402567"/>
          </a:xfrm>
        </p:spPr>
        <p:txBody>
          <a:bodyPr/>
          <a:lstStyle>
            <a:lvl1pPr>
              <a:defRPr b="0" cap="none" spc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fld id="{248A5C28-A9AF-48F7-A492-117CD84F551A}" type="slidenum">
              <a:rPr lang="en-US" smtClean="0">
                <a:ln w="0">
                  <a:solidFill>
                    <a:srgbClr val="623B2A"/>
                  </a:solidFill>
                </a:ln>
                <a:solidFill>
                  <a:srgbClr val="623B2A"/>
                </a:solidFill>
                <a:effectLst>
                  <a:outerShdw blurRad="38100" dist="19050" dir="2700000" algn="tl" rotWithShape="0">
                    <a:srgbClr val="E04E39">
                      <a:alpha val="40000"/>
                    </a:srgbClr>
                  </a:outerShdw>
                </a:effectLst>
              </a:rPr>
              <a:pPr/>
              <a:t>‹#›</a:t>
            </a:fld>
            <a:endParaRPr lang="en-US">
              <a:ln w="0">
                <a:solidFill>
                  <a:srgbClr val="623B2A"/>
                </a:solidFill>
              </a:ln>
              <a:solidFill>
                <a:srgbClr val="623B2A"/>
              </a:solidFill>
              <a:effectLst>
                <a:outerShdw blurRad="38100" dist="19050" dir="2700000" algn="tl" rotWithShape="0">
                  <a:srgbClr val="E04E39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73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654A-3D65-48B0-B9E7-C455DC858025}" type="datetime1">
              <a:rPr lang="en-US" smtClean="0">
                <a:solidFill>
                  <a:srgbClr val="623B2A">
                    <a:tint val="75000"/>
                  </a:srgbClr>
                </a:solidFill>
              </a:rPr>
              <a:pPr/>
              <a:t>8/15/2016</a:t>
            </a:fld>
            <a:endParaRPr lang="ru-RU">
              <a:solidFill>
                <a:srgbClr val="623B2A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23B2A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6A93-06EB-456F-A349-4D2089B30731}" type="slidenum">
              <a:rPr lang="ru-RU" smtClean="0">
                <a:solidFill>
                  <a:srgbClr val="623B2A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623B2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29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8C44C-0CB7-4010-8427-9B7E09752F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17701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DB0C2-1F3D-4594-BC97-D21C5CE96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28773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8C44C-0CB7-4010-8427-9B7E09752F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4314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7.e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2B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1148690"/>
            <a:ext cx="10693400" cy="864144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9828" y="1160692"/>
            <a:ext cx="3263828" cy="864144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47771" y="1160692"/>
            <a:ext cx="1009939" cy="864144"/>
          </a:xfrm>
          <a:prstGeom prst="rect">
            <a:avLst/>
          </a:prstGeom>
          <a:solidFill>
            <a:schemeClr val="bg2">
              <a:lumMod val="20000"/>
              <a:lumOff val="80000"/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37786" y="1160692"/>
            <a:ext cx="5135911" cy="864144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15314" y="1160692"/>
            <a:ext cx="1736602" cy="864144"/>
          </a:xfrm>
          <a:prstGeom prst="rect">
            <a:avLst/>
          </a:prstGeom>
          <a:solidFill>
            <a:schemeClr val="bg1">
              <a:lumMod val="60000"/>
              <a:lumOff val="40000"/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1615" y="1160692"/>
            <a:ext cx="1551859" cy="864144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812156" y="2496535"/>
            <a:ext cx="8927508" cy="3634219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u-RU" sz="2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«От идеи до бизнеса»:</a:t>
            </a:r>
          </a:p>
          <a:p>
            <a:pPr>
              <a:lnSpc>
                <a:spcPct val="110000"/>
              </a:lnSpc>
            </a:pPr>
            <a:r>
              <a:rPr lang="ru-RU" sz="2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по предоставлению государственных и муниципальных услуг субъектам предпринимательства по принципу «одного окна» </a:t>
            </a:r>
          </a:p>
          <a:p>
            <a:pPr>
              <a:lnSpc>
                <a:spcPct val="110000"/>
              </a:lnSpc>
            </a:pPr>
            <a:endParaRPr lang="ru-RU" sz="2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ru-RU" sz="2800" b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ru-RU" sz="2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ru-RU" sz="1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Июль 2016 </a:t>
            </a:r>
            <a:r>
              <a:rPr lang="ru-RU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9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50460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403 -2.12766E-7 L 1.01528 -2.12766E-7 " pathEditMode="relative" rAng="0" ptsTypes="AA">
                                      <p:cBhvr>
                                        <p:cTn id="6" dur="31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33 -2.12766E-7 L 0.80208 -2.12766E-7 " pathEditMode="relative" rAng="0" ptsTypes="AA">
                                      <p:cBhvr>
                                        <p:cTn id="8" dur="4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1962 -4.07407E-6 L 0.7967 -4.07407E-6 " pathEditMode="relative" rAng="0" ptsTypes="AA">
                                      <p:cBhvr>
                                        <p:cTn id="10" dur="35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8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233 -2.12766E-7 L -1.06875 -2.12766E-7 " pathEditMode="relative" rAng="0" ptsTypes="AA">
                                      <p:cBhvr>
                                        <p:cTn id="12" dur="39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1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7066 -4.07407E-6 L 0.39045 -4.07407E-6 " pathEditMode="relative" rAng="0" ptsTypes="AA">
                                      <p:cBhvr>
                                        <p:cTn id="14" dur="5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31743"/>
            <a:ext cx="10693400" cy="665518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algn="ctr"/>
            <a:r>
              <a:rPr lang="ru-RU" sz="28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«МФЦ для бизнеса»: результат за 6 месяцев 2016 г.</a:t>
            </a:r>
            <a:endParaRPr lang="ru-RU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399261" y="7273886"/>
            <a:ext cx="294139" cy="287377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105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60" y="1020566"/>
            <a:ext cx="609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1800" dirty="0" smtClean="0"/>
              <a:t>Меры поддержки субъектов предпринимательства</a:t>
            </a:r>
            <a:endParaRPr lang="ru-RU" sz="1800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301028" y="1597078"/>
            <a:ext cx="2117980" cy="996552"/>
            <a:chOff x="49086" y="380279"/>
            <a:chExt cx="2231474" cy="2037912"/>
          </a:xfrm>
          <a:scene3d>
            <a:camera prst="orthographicFront"/>
            <a:lightRig rig="chilly" dir="t"/>
          </a:scene3d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49086" y="380279"/>
              <a:ext cx="2231474" cy="2037912"/>
            </a:xfrm>
            <a:prstGeom prst="roundRect">
              <a:avLst>
                <a:gd name="adj" fmla="val 10000"/>
              </a:avLst>
            </a:prstGeom>
            <a:sp3d prstMaterial="translucentPowder">
              <a:bevelT w="127000" h="25400" prst="softRound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108774" y="439967"/>
              <a:ext cx="2112098" cy="191853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i="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МФЦ для бизнеса</a:t>
              </a:r>
              <a:endParaRPr lang="ru-RU" sz="3200" b="1" i="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150076" y="2866376"/>
            <a:ext cx="10367117" cy="2261972"/>
            <a:chOff x="49086" y="344563"/>
            <a:chExt cx="2231474" cy="2073628"/>
          </a:xfrm>
          <a:scene3d>
            <a:camera prst="orthographicFront"/>
            <a:lightRig rig="chilly" dir="t"/>
          </a:scene3d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49086" y="380279"/>
              <a:ext cx="2231474" cy="2037912"/>
            </a:xfrm>
            <a:prstGeom prst="roundRect">
              <a:avLst>
                <a:gd name="adj" fmla="val 10000"/>
              </a:avLst>
            </a:prstGeom>
            <a:sp3d prstMaterial="translucentPowder">
              <a:bevelT w="127000" h="25400" prst="softRound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sz="600" dirty="0"/>
            </a:p>
          </p:txBody>
        </p:sp>
        <p:sp>
          <p:nvSpPr>
            <p:cNvPr id="24" name="Скругленный прямоугольник 4"/>
            <p:cNvSpPr/>
            <p:nvPr/>
          </p:nvSpPr>
          <p:spPr>
            <a:xfrm>
              <a:off x="70053" y="344563"/>
              <a:ext cx="2184856" cy="19782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 Доп. соглашение от 05.04.2016 г. с Фондом </a:t>
              </a:r>
              <a:r>
                <a:rPr lang="ru-RU" sz="1100" b="1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«Центр поддержки субъектов малого и среднего предпринимательства в Иркутской области</a:t>
              </a:r>
              <a:r>
                <a:rPr lang="ru-RU" sz="1100" b="1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 (Фонд ЦПП).</a:t>
              </a:r>
            </a:p>
            <a:p>
              <a:pPr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-Услуга </a:t>
              </a:r>
              <a:r>
                <a:rPr lang="ru-RU" sz="1100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«Консультирование субъектов малого и среднего предпринимательства в целях содействия развитию предпринимательской деятельности» </a:t>
              </a:r>
              <a:r>
                <a:rPr lang="ru-RU" sz="1100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RU" sz="1000" i="1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услуга</a:t>
              </a:r>
              <a:r>
                <a:rPr lang="ru-RU" sz="1100" i="1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000" i="1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предоставляется </a:t>
              </a:r>
              <a:r>
                <a:rPr lang="ru-RU" sz="1000" i="1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46 МФЦ Иркутской области</a:t>
              </a:r>
              <a:r>
                <a:rPr lang="ru-RU" sz="1100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).</a:t>
              </a:r>
              <a:endParaRPr lang="ru-RU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Услуга «Предоставление услуг </a:t>
              </a:r>
              <a:r>
                <a:rPr lang="ru-RU" sz="1100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Фондом </a:t>
              </a:r>
              <a:r>
                <a:rPr lang="ru-RU" sz="1100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ЦПП субъектам малого и среднего предпринимательства по направлению деятельности Регионального центра инжиниринга.</a:t>
              </a:r>
            </a:p>
            <a:p>
              <a:pPr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Услуга «Прием </a:t>
              </a:r>
              <a:r>
                <a:rPr lang="ru-RU" sz="1100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заявок Фондом </a:t>
              </a:r>
              <a:r>
                <a:rPr lang="ru-RU" sz="1100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ЦПП на вступление в кластер».</a:t>
              </a:r>
            </a:p>
            <a:p>
              <a:pPr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Услуга «Предоставление услуг </a:t>
              </a:r>
              <a:r>
                <a:rPr lang="ru-RU" sz="1100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Фондом ЦПП</a:t>
              </a:r>
              <a:r>
                <a:rPr lang="ru-RU" sz="1100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субъектам малого и среднего предпринимательства по направлению деятельности Центра кластерного развития».</a:t>
              </a:r>
            </a:p>
            <a:p>
              <a:pPr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Услуга «Предоставление услуг </a:t>
              </a:r>
              <a:r>
                <a:rPr lang="ru-RU" sz="1100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Фондом ЦПП </a:t>
              </a:r>
              <a:r>
                <a:rPr lang="ru-RU" sz="1100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субъектам малого и среднего предпринимательства по направлению деятельности Центра сертификации, стандартизации и испытаний (коллективного пользования)».</a:t>
              </a:r>
            </a:p>
            <a:p>
              <a:pPr marL="171450" indent="-17145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ru-RU" sz="1100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Услуга «Предоставление услуг </a:t>
              </a:r>
              <a:r>
                <a:rPr lang="ru-RU" sz="1100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Фондом ЦПП </a:t>
              </a:r>
              <a:r>
                <a:rPr lang="ru-RU" sz="1100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 обеспечению участия в </a:t>
              </a:r>
              <a:r>
                <a:rPr lang="ru-RU" sz="1100" dirty="0" err="1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выставочно</a:t>
              </a:r>
              <a:r>
                <a:rPr lang="ru-RU" sz="1100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-ярмарочной деятельности</a:t>
              </a:r>
              <a:r>
                <a:rPr lang="ru-RU" sz="1000" i="1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 (5 вышеперечисленных услуг предоставляются </a:t>
              </a:r>
              <a:r>
                <a:rPr lang="ru-RU" sz="1000" i="1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 01.08.2016 г. в МФЦ гг. Саянск, Байкальск, Нижнеудинск)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384411" y="971817"/>
            <a:ext cx="5132782" cy="1840688"/>
            <a:chOff x="209518" y="465291"/>
            <a:chExt cx="2231474" cy="1799861"/>
          </a:xfrm>
          <a:scene3d>
            <a:camera prst="orthographicFront"/>
            <a:lightRig rig="chilly" dir="t"/>
          </a:scene3d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209518" y="465291"/>
              <a:ext cx="2231474" cy="1799861"/>
            </a:xfrm>
            <a:prstGeom prst="roundRect">
              <a:avLst>
                <a:gd name="adj" fmla="val 10000"/>
              </a:avLst>
            </a:prstGeom>
            <a:sp3d prstMaterial="translucentPowder">
              <a:bevelT w="127000" h="25400" prst="softRound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4"/>
            <p:cNvSpPr/>
            <p:nvPr/>
          </p:nvSpPr>
          <p:spPr>
            <a:xfrm>
              <a:off x="288181" y="530455"/>
              <a:ext cx="2101001" cy="170895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50" b="1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 </a:t>
              </a:r>
              <a:r>
                <a:rPr lang="ru-RU" sz="1250" b="1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Соглашение от 21.03.2016 г. с </a:t>
              </a:r>
              <a:r>
                <a:rPr lang="ru-RU" sz="1250" b="1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АО «Федеральная корпорация по развитию малого и среднего предпринимательства</a:t>
              </a:r>
              <a:r>
                <a:rPr lang="ru-RU" sz="1250" b="1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».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50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Услуга </a:t>
              </a:r>
              <a:r>
                <a:rPr lang="ru-RU" sz="1250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 подбору по заданным параметрам информации о недвижимом имуществе, включенном в перечни государственного и муниципального имущества, предусмотренные частью 4 статьи 18 ФЗ от 24.07.2007 № 209-ФЗ «О развитии малого и среднего предпринимательства в Российской Федерации», и свободном от прав третьих </a:t>
              </a:r>
              <a:r>
                <a:rPr lang="ru-RU" sz="1250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лиц (</a:t>
              </a:r>
              <a:r>
                <a:rPr lang="ru-RU" sz="1100" i="1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будет предоставляться в 4 квартале 2016 г</a:t>
              </a:r>
              <a:r>
                <a:rPr lang="ru-RU" sz="1250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.)</a:t>
              </a:r>
              <a:endParaRPr lang="ru-RU" sz="1250" i="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Плюс 5"/>
          <p:cNvSpPr/>
          <p:nvPr/>
        </p:nvSpPr>
        <p:spPr>
          <a:xfrm>
            <a:off x="2526478" y="1786726"/>
            <a:ext cx="635824" cy="70209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200013" y="1650855"/>
            <a:ext cx="199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10</a:t>
            </a:r>
            <a:r>
              <a:rPr lang="ru-RU" dirty="0" smtClean="0"/>
              <a:t> </a:t>
            </a:r>
            <a:r>
              <a:rPr lang="ru-RU" b="1" dirty="0" smtClean="0"/>
              <a:t>мер поддержки (услуг)</a:t>
            </a:r>
            <a:endParaRPr lang="ru-RU" b="1" dirty="0"/>
          </a:p>
          <a:p>
            <a:endParaRPr lang="ru-RU" b="1" dirty="0"/>
          </a:p>
        </p:txBody>
      </p:sp>
      <p:grpSp>
        <p:nvGrpSpPr>
          <p:cNvPr id="28" name="Группа 27"/>
          <p:cNvGrpSpPr/>
          <p:nvPr/>
        </p:nvGrpSpPr>
        <p:grpSpPr>
          <a:xfrm>
            <a:off x="101821" y="5182392"/>
            <a:ext cx="3436379" cy="2311098"/>
            <a:chOff x="49086" y="380278"/>
            <a:chExt cx="2231474" cy="2037913"/>
          </a:xfrm>
          <a:scene3d>
            <a:camera prst="orthographicFront"/>
            <a:lightRig rig="chilly" dir="t"/>
          </a:scene3d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49086" y="380279"/>
              <a:ext cx="2231474" cy="2037912"/>
            </a:xfrm>
            <a:prstGeom prst="roundRect">
              <a:avLst>
                <a:gd name="adj" fmla="val 10000"/>
              </a:avLst>
            </a:prstGeom>
            <a:sp3d prstMaterial="translucentPowder">
              <a:bevelT w="127000" h="25400" prst="softRound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sz="1250" dirty="0"/>
            </a:p>
          </p:txBody>
        </p:sp>
        <p:sp>
          <p:nvSpPr>
            <p:cNvPr id="30" name="Скругленный прямоугольник 4"/>
            <p:cNvSpPr/>
            <p:nvPr/>
          </p:nvSpPr>
          <p:spPr>
            <a:xfrm>
              <a:off x="108774" y="380278"/>
              <a:ext cx="2112098" cy="19782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50" b="1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4. Соглашение от 05.04.2016 г. с Фондом ЦПП </a:t>
              </a:r>
              <a:r>
                <a:rPr lang="ru-RU" sz="1250" b="1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 предоставлению услуги </a:t>
              </a:r>
              <a:r>
                <a:rPr lang="ru-RU" sz="1250" b="1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«Иркутского областного гарантийного фонда».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50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Услуга </a:t>
              </a:r>
              <a:r>
                <a:rPr lang="ru-RU" sz="1250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«Консультирование </a:t>
              </a:r>
              <a:r>
                <a:rPr lang="ru-RU" sz="1250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 поручительству в качестве залогового обеспечения по обязательствам субъектов малого и среднего предпринимательства, основанных на кредитных договорах и договорах банковской </a:t>
              </a:r>
              <a:r>
                <a:rPr lang="ru-RU" sz="1250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гарантии» (</a:t>
              </a:r>
              <a:r>
                <a:rPr lang="ru-RU" sz="1050" i="1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предоставляется с </a:t>
              </a:r>
              <a:r>
                <a:rPr lang="ru-RU" sz="1050" i="1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01.08.2016 г. в МФЦ гг. Саянск, Байкальск, Нижнеудинск</a:t>
              </a:r>
              <a:r>
                <a:rPr lang="ru-RU" sz="1250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3621175" y="5182392"/>
            <a:ext cx="3366414" cy="2287989"/>
            <a:chOff x="49086" y="380278"/>
            <a:chExt cx="2231474" cy="2037913"/>
          </a:xfrm>
          <a:scene3d>
            <a:camera prst="orthographicFront"/>
            <a:lightRig rig="chilly" dir="t"/>
          </a:scene3d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49086" y="380279"/>
              <a:ext cx="2231474" cy="2037912"/>
            </a:xfrm>
            <a:prstGeom prst="roundRect">
              <a:avLst>
                <a:gd name="adj" fmla="val 10000"/>
              </a:avLst>
            </a:prstGeom>
            <a:sp3d prstMaterial="translucentPowder">
              <a:bevelT w="127000" h="25400" prst="softRound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sz="1300" dirty="0"/>
            </a:p>
          </p:txBody>
        </p:sp>
        <p:sp>
          <p:nvSpPr>
            <p:cNvPr id="35" name="Скругленный прямоугольник 4"/>
            <p:cNvSpPr/>
            <p:nvPr/>
          </p:nvSpPr>
          <p:spPr>
            <a:xfrm>
              <a:off x="108774" y="380278"/>
              <a:ext cx="2112098" cy="19782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50" b="1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5. Соглашение с Министерством сельского хозяйства Иркутской области 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50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Услуга «Консультирование по предоставлению субсидии в целях осуществления развития традиционного хозяйствования и занятия промыслами малочисленных народов (оленеводство, рыболовство, охота) </a:t>
              </a:r>
              <a:r>
                <a:rPr lang="ru-RU" sz="1250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RU" sz="1100" i="1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предоставляется </a:t>
              </a:r>
              <a:r>
                <a:rPr lang="ru-RU" sz="1100" i="1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 01.08.2016 г. в МФЦ гг. Нижнеудинск, Магистральный, </a:t>
              </a:r>
              <a:r>
                <a:rPr lang="ru-RU" sz="1100" i="1" dirty="0" err="1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Ербогачен</a:t>
              </a:r>
              <a:r>
                <a:rPr lang="ru-RU" sz="1100" i="1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ru-RU" sz="1100" i="1" dirty="0" err="1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Качуг</a:t>
              </a:r>
              <a:r>
                <a:rPr lang="ru-RU" sz="1100" i="1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Киренск, Мама, Усть-Кут, Бодайбо</a:t>
              </a:r>
              <a:r>
                <a:rPr lang="ru-RU" sz="1250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).</a:t>
              </a: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7030110" y="5170838"/>
            <a:ext cx="3433768" cy="2311097"/>
            <a:chOff x="49086" y="380279"/>
            <a:chExt cx="2231474" cy="2037912"/>
          </a:xfrm>
          <a:scene3d>
            <a:camera prst="orthographicFront"/>
            <a:lightRig rig="chilly" dir="t"/>
          </a:scene3d>
        </p:grpSpPr>
        <p:sp>
          <p:nvSpPr>
            <p:cNvPr id="37" name="Скругленный прямоугольник 36"/>
            <p:cNvSpPr/>
            <p:nvPr/>
          </p:nvSpPr>
          <p:spPr>
            <a:xfrm>
              <a:off x="49086" y="380279"/>
              <a:ext cx="2231474" cy="2037912"/>
            </a:xfrm>
            <a:prstGeom prst="roundRect">
              <a:avLst>
                <a:gd name="adj" fmla="val 10000"/>
              </a:avLst>
            </a:prstGeom>
            <a:sp3d prstMaterial="translucentPowder">
              <a:bevelT w="127000" h="25400" prst="softRound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sz="1250" dirty="0"/>
            </a:p>
          </p:txBody>
        </p:sp>
        <p:sp>
          <p:nvSpPr>
            <p:cNvPr id="38" name="Скругленный прямоугольник 4"/>
            <p:cNvSpPr/>
            <p:nvPr/>
          </p:nvSpPr>
          <p:spPr>
            <a:xfrm>
              <a:off x="108773" y="439965"/>
              <a:ext cx="2112098" cy="19782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50" b="1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6. С</a:t>
              </a:r>
              <a:r>
                <a:rPr lang="ru-RU" sz="1250" b="1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оглашение </a:t>
              </a:r>
              <a:r>
                <a:rPr lang="ru-RU" sz="1250" b="1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от </a:t>
              </a:r>
              <a:r>
                <a:rPr lang="ru-RU" sz="1250" b="1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25.07.2016 </a:t>
              </a:r>
              <a:r>
                <a:rPr lang="ru-RU" sz="1250" b="1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 Министерством экономического развития Иркутской области </a:t>
              </a:r>
              <a:endParaRPr lang="ru-RU" sz="125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50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Услуга «Предоставление субсидий из областного бюджета в целях финансового обеспечения (возмещения) затрат (части затрат) в связи с реализацией мероприятий, направленных на поддержку и развитие малого и среднего предпринимательства» </a:t>
              </a:r>
              <a:r>
                <a:rPr lang="ru-RU" sz="1250" dirty="0" smtClean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RU" sz="1050" i="1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предоставляется с 01.08.2016 г. в МФЦ гг. Саянск, Байкальск, Нижнеудинск</a:t>
              </a:r>
              <a:r>
                <a:rPr lang="ru-RU" sz="1250" dirty="0">
                  <a:solidFill>
                    <a:srgbClr val="623B2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990840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31743"/>
            <a:ext cx="10693400" cy="665518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algn="ctr"/>
            <a:r>
              <a:rPr lang="ru-RU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Услуги для юридических лиц и индивидуальных предпринимателей, предоставляемые в ГАУ «МФЦ ИО»</a:t>
            </a:r>
            <a:endParaRPr lang="ru-RU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825" y="3021830"/>
            <a:ext cx="87156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623B2A"/>
                </a:solidFill>
              </a:rPr>
              <a:t>* Данные услуги востребованы гражданами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27707370"/>
              </p:ext>
            </p:extLst>
          </p:nvPr>
        </p:nvGraphicFramePr>
        <p:xfrm>
          <a:off x="88347" y="1060159"/>
          <a:ext cx="10231436" cy="21334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2082"/>
                <a:gridCol w="4294677"/>
                <a:gridCol w="4294677"/>
              </a:tblGrid>
              <a:tr h="7017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01" marR="80201" marT="50408" marB="50408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соглашений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01" marR="80201" marT="50408" marB="50408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услуг по соглашению </a:t>
                      </a:r>
                      <a:endParaRPr lang="en-US" sz="130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ru-RU" sz="13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3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ЕСИА)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01" marR="80201" marT="50408" marB="50408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6873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Муниципальные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01" marR="80201" marT="50408" marB="50408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80201" marR="80201" marT="50408" marB="50408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157</a:t>
                      </a:r>
                    </a:p>
                  </a:txBody>
                  <a:tcPr marL="80201" marR="80201" marT="50408" marB="50408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36873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Региональные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01" marR="80201" marT="50408" marB="5040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80201" marR="80201" marT="50408" marB="5040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  <a:endParaRPr lang="ru-RU" sz="2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201" marR="80201" marT="50408" marB="5040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36873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Федеральные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01" marR="80201" marT="50408" marB="5040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80201" marR="80201" marT="50408" marB="5040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</a:t>
                      </a:r>
                      <a:endParaRPr lang="ru-RU" sz="2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201" marR="80201" marT="50408" marB="5040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0399261" y="7273886"/>
            <a:ext cx="294139" cy="287377"/>
          </a:xfrm>
          <a:prstGeom prst="rect">
            <a:avLst/>
          </a:prstGeom>
          <a:solidFill>
            <a:srgbClr val="702B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14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95412" y="6013883"/>
            <a:ext cx="10256631" cy="385168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93663"/>
            <a:r>
              <a:rPr lang="ru-RU" sz="14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Служба потребительского рынка и лицензирования Иркутской области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67824" y="5464528"/>
            <a:ext cx="10261521" cy="42150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93663">
              <a:tabLst>
                <a:tab pos="93663" algn="l"/>
              </a:tabLst>
            </a:pPr>
            <a:r>
              <a:rPr lang="ru-RU" sz="1400" b="1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Государственное учреждение - Иркутское региональное отделение Фонда социального страхования Российской Федерации</a:t>
            </a:r>
            <a:endParaRPr lang="ru-RU" sz="1400" b="1" dirty="0">
              <a:solidFill>
                <a:srgbClr val="623B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2967" y="4970251"/>
            <a:ext cx="10261521" cy="39837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93663"/>
            <a:r>
              <a:rPr lang="ru-RU" sz="14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Министерство имущественных отношений Иркутской области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97909" y="4530824"/>
            <a:ext cx="10256579" cy="40168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93663" algn="just">
              <a:tabLst>
                <a:tab pos="93663" algn="l"/>
              </a:tabLst>
            </a:pPr>
            <a:r>
              <a:rPr lang="ru-RU" sz="14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Управление Федеральной налоговой службы по Иркутской области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92967" y="6501398"/>
            <a:ext cx="10261521" cy="3710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93663"/>
            <a:r>
              <a:rPr lang="ru-RU" sz="14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Муниципальные услуги Администраций муниципальных образований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0399261" y="7273886"/>
            <a:ext cx="294139" cy="287377"/>
          </a:xfrm>
          <a:prstGeom prst="rect">
            <a:avLst/>
          </a:prstGeom>
          <a:solidFill>
            <a:srgbClr val="702B0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ru-RU" sz="1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825" y="3829680"/>
            <a:ext cx="11412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Популярные ведомства среди юридических </a:t>
            </a:r>
            <a:r>
              <a:rPr lang="ru-RU" b="1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 и индивидуальных предпринимателей в 2015 г.:</a:t>
            </a:r>
            <a:endParaRPr lang="ru-RU" b="1" dirty="0">
              <a:solidFill>
                <a:srgbClr val="623B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916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31743"/>
            <a:ext cx="10693400" cy="665518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algn="ctr">
              <a:spcAft>
                <a:spcPts val="600"/>
              </a:spcAft>
            </a:pPr>
            <a:r>
              <a:rPr lang="ru-RU" dirty="0" smtClean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Услуги для юридических лиц и индивидуальных предпринимателей, предоставляемые в ГАУ «МФЦ ИО»</a:t>
            </a:r>
            <a:endParaRPr lang="ru-RU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399261" y="7273886"/>
            <a:ext cx="294139" cy="287377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sz="105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934314"/>
              </p:ext>
            </p:extLst>
          </p:nvPr>
        </p:nvGraphicFramePr>
        <p:xfrm>
          <a:off x="294139" y="1398867"/>
          <a:ext cx="10105123" cy="6201827"/>
        </p:xfrm>
        <a:graphic>
          <a:graphicData uri="http://schemas.openxmlformats.org/drawingml/2006/table">
            <a:tbl>
              <a:tblPr firstRow="1" bandRow="1"/>
              <a:tblGrid>
                <a:gridCol w="10105123"/>
              </a:tblGrid>
              <a:tr h="4368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популярных услуг в МФЦ в 2016 г.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rgbClr val="E04E39"/>
                      </a:solidFill>
                    </a:lnT>
                    <a:lnB w="25400" cmpd="sng">
                      <a:solidFill>
                        <a:srgbClr val="E04E3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638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Управление Федеральной службы государственной регистрации, кадастра и картографии по Иркутской области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b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rgbClr val="E04E39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4E39">
                        <a:lumMod val="20000"/>
                        <a:lumOff val="80000"/>
                      </a:srgbClr>
                    </a:solidFill>
                  </a:tcPr>
                </a:tc>
              </a:tr>
              <a:tr h="39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Государственная услуга по государственной регистрации прав на недвижимое имущество и сделок с ним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9367">
                        <a:lumMod val="60000"/>
                        <a:lumOff val="40000"/>
                      </a:srgbClr>
                    </a:solidFill>
                  </a:tcPr>
                </a:tc>
              </a:tr>
              <a:tr h="638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Филиал федерального Государственного бюджетного учреждения «Федеральная кадастровая палата Федеральной службы государственной регистрации, кадастра и картографии по Иркутской области»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4E39">
                        <a:lumMod val="20000"/>
                        <a:lumOff val="80000"/>
                      </a:srgbClr>
                    </a:solidFill>
                  </a:tcPr>
                </a:tc>
              </a:tr>
              <a:tr h="39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Государственная услуга по предоставлению сведений, внесенных в государственный кадастр недвижимости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9367">
                        <a:lumMod val="60000"/>
                        <a:lumOff val="40000"/>
                      </a:srgbClr>
                    </a:solidFill>
                  </a:tcPr>
                </a:tc>
              </a:tr>
              <a:tr h="39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Управление Федеральной налоговой службы по Иркутской области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4E39">
                        <a:lumMod val="20000"/>
                        <a:lumOff val="80000"/>
                      </a:srgbClr>
                    </a:solidFill>
                  </a:tcPr>
                </a:tc>
              </a:tr>
              <a:tr h="638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Государственная регистрация юридических лиц, физических лиц в качестве индивидуальных предпринимателей и крестьянских (фермерских) хозяйств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9367">
                        <a:lumMod val="60000"/>
                        <a:lumOff val="40000"/>
                      </a:srgbClr>
                    </a:solidFill>
                  </a:tcPr>
                </a:tc>
              </a:tr>
              <a:tr h="11761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Предоставление сведений, содержащихся в Едином государственном реестре юридических лиц и Едином государственном реестре индивидуальных предпринимателей (в части предоставления по запросам физических и юридических лиц выписок из указанных реестров, за исключением выписок, содержащих сведения ограниченного доступа)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DCD7"/>
                    </a:solidFill>
                  </a:tcPr>
                </a:tc>
              </a:tr>
              <a:tr h="638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Прием запроса  и выдача справки о состоянии расчетов по налогам, сборам, пеням и штрафам налогоплательщиков (плательщиков сборов, налоговых агентов)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rgbClr val="E04E3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9367">
                        <a:lumMod val="60000"/>
                        <a:lumOff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7154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31743"/>
            <a:ext cx="10693400" cy="665518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algn="ctr"/>
            <a:r>
              <a:rPr lang="ru-RU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Оптимизация процесса предоставления государственных и муниципальных услуг в рамках жизненных ситуаций для субъектов МСП</a:t>
            </a:r>
            <a:endParaRPr lang="ru-RU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3257" y="2520048"/>
            <a:ext cx="1383171" cy="1587843"/>
          </a:xfrm>
          <a:prstGeom prst="rect">
            <a:avLst/>
          </a:prstGeom>
        </p:spPr>
      </p:pic>
      <p:sp>
        <p:nvSpPr>
          <p:cNvPr id="3" name="Овальная выноска 2"/>
          <p:cNvSpPr/>
          <p:nvPr/>
        </p:nvSpPr>
        <p:spPr>
          <a:xfrm>
            <a:off x="2486072" y="1834122"/>
            <a:ext cx="1619752" cy="976426"/>
          </a:xfrm>
          <a:prstGeom prst="wedgeEllipseCallout">
            <a:avLst>
              <a:gd name="adj1" fmla="val -65746"/>
              <a:gd name="adj2" fmla="val 651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Ведение и развитие бизнеса</a:t>
            </a:r>
            <a:endParaRPr lang="ru-RU" sz="1600" dirty="0">
              <a:solidFill>
                <a:srgbClr val="623B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ьная выноска 8"/>
          <p:cNvSpPr/>
          <p:nvPr/>
        </p:nvSpPr>
        <p:spPr>
          <a:xfrm>
            <a:off x="212419" y="1646734"/>
            <a:ext cx="1515768" cy="873314"/>
          </a:xfrm>
          <a:prstGeom prst="wedgeEllipseCallout">
            <a:avLst>
              <a:gd name="adj1" fmla="val 39460"/>
              <a:gd name="adj2" fmla="val 81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Открытие бизнеса</a:t>
            </a:r>
            <a:endParaRPr lang="ru-RU" sz="1600" dirty="0">
              <a:solidFill>
                <a:srgbClr val="623B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317552" y="4029347"/>
            <a:ext cx="1683593" cy="1069213"/>
          </a:xfrm>
          <a:prstGeom prst="wedgeEllipseCallout">
            <a:avLst>
              <a:gd name="adj1" fmla="val 30582"/>
              <a:gd name="adj2" fmla="val -913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Закрытие бизнеса</a:t>
            </a:r>
            <a:endParaRPr lang="ru-RU" sz="1600" dirty="0">
              <a:solidFill>
                <a:srgbClr val="623B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6044" y="1726119"/>
            <a:ext cx="2001895" cy="33724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49824" y="2891442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МФЦ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30287" y="1703870"/>
            <a:ext cx="439287" cy="55156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463160" y="2992763"/>
            <a:ext cx="464389" cy="55944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546077" y="4346068"/>
            <a:ext cx="294950" cy="53580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303128" y="2237652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ФОИВ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86093" y="3500966"/>
            <a:ext cx="833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РОИВ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429967" y="4881877"/>
            <a:ext cx="86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ОМСУ</a:t>
            </a:r>
          </a:p>
        </p:txBody>
      </p:sp>
      <p:sp>
        <p:nvSpPr>
          <p:cNvPr id="30" name="Двойная стрелка влево/вправо 29"/>
          <p:cNvSpPr/>
          <p:nvPr/>
        </p:nvSpPr>
        <p:spPr>
          <a:xfrm>
            <a:off x="6357940" y="1809965"/>
            <a:ext cx="1721991" cy="389266"/>
          </a:xfrm>
          <a:prstGeom prst="leftRightArrow">
            <a:avLst>
              <a:gd name="adj1" fmla="val 5458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23B2A"/>
              </a:solidFill>
            </a:endParaRPr>
          </a:p>
        </p:txBody>
      </p:sp>
      <p:sp>
        <p:nvSpPr>
          <p:cNvPr id="36" name="Выгнутая вправо стрелка 35"/>
          <p:cNvSpPr/>
          <p:nvPr/>
        </p:nvSpPr>
        <p:spPr>
          <a:xfrm>
            <a:off x="9019320" y="2264267"/>
            <a:ext cx="442099" cy="112534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23B2A"/>
              </a:solidFill>
            </a:endParaRPr>
          </a:p>
        </p:txBody>
      </p:sp>
      <p:sp>
        <p:nvSpPr>
          <p:cNvPr id="37" name="Выгнутая вправо стрелка 36"/>
          <p:cNvSpPr/>
          <p:nvPr/>
        </p:nvSpPr>
        <p:spPr>
          <a:xfrm>
            <a:off x="9089214" y="3671834"/>
            <a:ext cx="442099" cy="121004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23B2A"/>
              </a:solidFill>
            </a:endParaRPr>
          </a:p>
        </p:txBody>
      </p:sp>
      <p:sp>
        <p:nvSpPr>
          <p:cNvPr id="38" name="Выгнутая вправо стрелка 37"/>
          <p:cNvSpPr/>
          <p:nvPr/>
        </p:nvSpPr>
        <p:spPr>
          <a:xfrm flipH="1" flipV="1">
            <a:off x="7985808" y="3671834"/>
            <a:ext cx="392419" cy="109785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23B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Выгнутая вправо стрелка 38"/>
          <p:cNvSpPr/>
          <p:nvPr/>
        </p:nvSpPr>
        <p:spPr>
          <a:xfrm flipH="1" flipV="1">
            <a:off x="7937732" y="2182828"/>
            <a:ext cx="392419" cy="109785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23B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Двойная стрелка влево/вправо 39"/>
          <p:cNvSpPr/>
          <p:nvPr/>
        </p:nvSpPr>
        <p:spPr>
          <a:xfrm>
            <a:off x="6331268" y="4380421"/>
            <a:ext cx="1748663" cy="389266"/>
          </a:xfrm>
          <a:prstGeom prst="leftRightArrow">
            <a:avLst>
              <a:gd name="adj1" fmla="val 5458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23B2A"/>
              </a:solidFill>
            </a:endParaRPr>
          </a:p>
        </p:txBody>
      </p:sp>
      <p:sp>
        <p:nvSpPr>
          <p:cNvPr id="41" name="Двойная стрелка влево/вправо 40"/>
          <p:cNvSpPr/>
          <p:nvPr/>
        </p:nvSpPr>
        <p:spPr>
          <a:xfrm>
            <a:off x="6390155" y="3180840"/>
            <a:ext cx="1689776" cy="389266"/>
          </a:xfrm>
          <a:prstGeom prst="leftRightArrow">
            <a:avLst>
              <a:gd name="adj1" fmla="val 5458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23B2A"/>
              </a:solidFill>
            </a:endParaRPr>
          </a:p>
        </p:txBody>
      </p:sp>
      <p:sp>
        <p:nvSpPr>
          <p:cNvPr id="42" name="Двойная стрелка влево/вправо 41"/>
          <p:cNvSpPr/>
          <p:nvPr/>
        </p:nvSpPr>
        <p:spPr>
          <a:xfrm>
            <a:off x="2605300" y="3162945"/>
            <a:ext cx="1557868" cy="389266"/>
          </a:xfrm>
          <a:prstGeom prst="leftRightArrow">
            <a:avLst>
              <a:gd name="adj1" fmla="val 5458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23B2A"/>
              </a:solidFill>
            </a:endParaRPr>
          </a:p>
        </p:txBody>
      </p:sp>
      <p:sp>
        <p:nvSpPr>
          <p:cNvPr id="43" name="Пятиугольник 42"/>
          <p:cNvSpPr/>
          <p:nvPr/>
        </p:nvSpPr>
        <p:spPr>
          <a:xfrm>
            <a:off x="262830" y="5368475"/>
            <a:ext cx="3183500" cy="821572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потребности заявителя в конечном результате</a:t>
            </a:r>
          </a:p>
        </p:txBody>
      </p:sp>
      <p:sp>
        <p:nvSpPr>
          <p:cNvPr id="44" name="Пятиугольник 43"/>
          <p:cNvSpPr/>
          <p:nvPr/>
        </p:nvSpPr>
        <p:spPr>
          <a:xfrm>
            <a:off x="3596680" y="5368475"/>
            <a:ext cx="3183500" cy="821572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 заявления и документов, предварительное рассмотрение документов</a:t>
            </a:r>
          </a:p>
        </p:txBody>
      </p:sp>
      <p:sp>
        <p:nvSpPr>
          <p:cNvPr id="45" name="Пятиугольник 44"/>
          <p:cNvSpPr/>
          <p:nvPr/>
        </p:nvSpPr>
        <p:spPr>
          <a:xfrm>
            <a:off x="6936212" y="5368475"/>
            <a:ext cx="3183500" cy="821572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Регистрация заявления о предоставлении услуг</a:t>
            </a:r>
          </a:p>
        </p:txBody>
      </p:sp>
      <p:sp>
        <p:nvSpPr>
          <p:cNvPr id="46" name="Пятиугольник 45"/>
          <p:cNvSpPr/>
          <p:nvPr/>
        </p:nvSpPr>
        <p:spPr>
          <a:xfrm flipH="1">
            <a:off x="262848" y="6611099"/>
            <a:ext cx="3183500" cy="821572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Выдача результата предоставления услуг</a:t>
            </a:r>
          </a:p>
        </p:txBody>
      </p:sp>
      <p:sp>
        <p:nvSpPr>
          <p:cNvPr id="47" name="Пятиугольник 46"/>
          <p:cNvSpPr/>
          <p:nvPr/>
        </p:nvSpPr>
        <p:spPr>
          <a:xfrm flipH="1">
            <a:off x="3596699" y="6611099"/>
            <a:ext cx="3183500" cy="821572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 заявлений на предоставлении услуг в органы власти</a:t>
            </a:r>
          </a:p>
        </p:txBody>
      </p:sp>
      <p:sp>
        <p:nvSpPr>
          <p:cNvPr id="48" name="Пятиугольник 47"/>
          <p:cNvSpPr/>
          <p:nvPr/>
        </p:nvSpPr>
        <p:spPr>
          <a:xfrm flipH="1">
            <a:off x="6936230" y="6611099"/>
            <a:ext cx="3183500" cy="821572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и направление МВ-запросов, формирование полного пакета документов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17553" y="1101630"/>
            <a:ext cx="11620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МФЦ </a:t>
            </a:r>
            <a:r>
              <a:rPr lang="ru-RU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МЕНЕДЖЕР ПРОЦЕССА ОКАЗАНИЯ КОМПЛЕКСА УСЛУГ В РАМКАХ ЖИЗЕНННЫХ СИТУАЦИЙ</a:t>
            </a:r>
          </a:p>
        </p:txBody>
      </p:sp>
      <p:sp>
        <p:nvSpPr>
          <p:cNvPr id="31" name="Выгнутая вправо стрелка 30"/>
          <p:cNvSpPr/>
          <p:nvPr/>
        </p:nvSpPr>
        <p:spPr>
          <a:xfrm>
            <a:off x="10119712" y="5844828"/>
            <a:ext cx="342706" cy="814299"/>
          </a:xfrm>
          <a:prstGeom prst="curved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623B2A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399261" y="7273886"/>
            <a:ext cx="294139" cy="287377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ru-RU" sz="105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92392" y="1605927"/>
            <a:ext cx="97815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Фонд ЦПП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492391" y="1964207"/>
            <a:ext cx="112852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Гарантийный фонд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570804" y="4778257"/>
            <a:ext cx="56457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МФО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222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31742"/>
            <a:ext cx="10693400" cy="928948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algn="ctr"/>
            <a:r>
              <a:rPr lang="ru-RU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«МФЦ для бизнеса» в Иркутской области. Предоставление услуги Фонда ЦПП</a:t>
            </a:r>
            <a:endParaRPr lang="ru-RU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99261" y="7273886"/>
            <a:ext cx="294139" cy="287377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ru-RU" sz="105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501" y="3360561"/>
            <a:ext cx="1983526" cy="2136635"/>
          </a:xfrm>
          <a:prstGeom prst="rect">
            <a:avLst/>
          </a:prstGeom>
        </p:spPr>
      </p:pic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xmlns="" val="4053873623"/>
              </p:ext>
            </p:extLst>
          </p:nvPr>
        </p:nvGraphicFramePr>
        <p:xfrm>
          <a:off x="1920268" y="1891884"/>
          <a:ext cx="3952866" cy="5525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4027" y="2515537"/>
            <a:ext cx="361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664316" y="3810083"/>
            <a:ext cx="361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645290" y="5089990"/>
            <a:ext cx="361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284027" y="6324042"/>
            <a:ext cx="361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0072" y="1209053"/>
            <a:ext cx="1023098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</a:rPr>
              <a:t>«Консультирование </a:t>
            </a:r>
            <a:r>
              <a:rPr lang="ru-RU" sz="16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</a:rPr>
              <a:t>субъектов малого и среднего предпринимательства в целях содействия развитию предпринимательской деятельности» - </a:t>
            </a: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услуга 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Фонда «Центр 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поддержки субъектов малого и среднего предпринимательства в Иркутской области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», 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состоящая из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4-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х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подуслуг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- консультаций, предоставляемых для 4-х видов категорий  заявителей, начиная с апреля 2016 г.</a:t>
            </a:r>
            <a:endParaRPr lang="ru-RU" sz="16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18789" y="3738701"/>
            <a:ext cx="1383171" cy="1587843"/>
          </a:xfrm>
          <a:prstGeom prst="rect">
            <a:avLst/>
          </a:prstGeom>
        </p:spPr>
      </p:pic>
      <p:sp>
        <p:nvSpPr>
          <p:cNvPr id="13" name="Овальная выноска 12"/>
          <p:cNvSpPr/>
          <p:nvPr/>
        </p:nvSpPr>
        <p:spPr>
          <a:xfrm>
            <a:off x="8594999" y="3137822"/>
            <a:ext cx="1951332" cy="1163815"/>
          </a:xfrm>
          <a:prstGeom prst="wedgeEllipseCallout">
            <a:avLst>
              <a:gd name="adj1" fmla="val -55719"/>
              <a:gd name="adj2" fmla="val 48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«Мои Документы» в г. </a:t>
            </a:r>
            <a:r>
              <a:rPr lang="ru-RU" sz="1200" b="1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Байкальске</a:t>
            </a:r>
            <a:endParaRPr lang="ru-RU" sz="1200" b="1" dirty="0">
              <a:solidFill>
                <a:srgbClr val="623B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Двойная стрелка влево/вправо 13"/>
          <p:cNvSpPr/>
          <p:nvPr/>
        </p:nvSpPr>
        <p:spPr>
          <a:xfrm rot="1840832">
            <a:off x="8516371" y="4899819"/>
            <a:ext cx="620218" cy="389266"/>
          </a:xfrm>
          <a:prstGeom prst="leftRightArrow">
            <a:avLst>
              <a:gd name="adj1" fmla="val 5458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23B2A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08323" y="2244286"/>
            <a:ext cx="3641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Реализация соглашения </a:t>
            </a:r>
          </a:p>
          <a:p>
            <a:pPr algn="ctr"/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с Фондом ЦПП</a:t>
            </a:r>
            <a:endParaRPr lang="ru-RU" sz="2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49600" y="5659477"/>
            <a:ext cx="22967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+  осуществлено тиражирование консультационных услуг Фонда ЦПП для бизнеса еще в 43-х МФЦ Иркутской области</a:t>
            </a:r>
            <a:endParaRPr lang="ru-RU" sz="1050" b="1" dirty="0"/>
          </a:p>
        </p:txBody>
      </p:sp>
      <p:sp>
        <p:nvSpPr>
          <p:cNvPr id="18" name="Овальная выноска 17"/>
          <p:cNvSpPr/>
          <p:nvPr/>
        </p:nvSpPr>
        <p:spPr>
          <a:xfrm>
            <a:off x="6006615" y="3056881"/>
            <a:ext cx="1793215" cy="996302"/>
          </a:xfrm>
          <a:prstGeom prst="wedgeEllipseCallout">
            <a:avLst>
              <a:gd name="adj1" fmla="val 43087"/>
              <a:gd name="adj2" fmla="val 749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«Мои Документы» в г. Братске</a:t>
            </a:r>
            <a:endParaRPr lang="ru-RU" sz="1200" b="1" dirty="0">
              <a:solidFill>
                <a:srgbClr val="623B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Овальная выноска 19"/>
          <p:cNvSpPr/>
          <p:nvPr/>
        </p:nvSpPr>
        <p:spPr>
          <a:xfrm>
            <a:off x="6156163" y="5323812"/>
            <a:ext cx="1925685" cy="1254163"/>
          </a:xfrm>
          <a:prstGeom prst="wedgeEllipseCallout">
            <a:avLst>
              <a:gd name="adj1" fmla="val 30582"/>
              <a:gd name="adj2" fmla="val -913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«Мои Документы» в г. </a:t>
            </a:r>
            <a:r>
              <a:rPr lang="ru-RU" sz="1200" b="1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Вихоревке</a:t>
            </a:r>
            <a:endParaRPr lang="ru-RU" sz="1200" b="1" dirty="0">
              <a:solidFill>
                <a:srgbClr val="623B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822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31742"/>
            <a:ext cx="10693400" cy="928948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algn="ctr"/>
            <a:r>
              <a:rPr lang="ru-RU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Координация планов реализации проекта «МФЦ для бизнеса» в Иркутской области </a:t>
            </a:r>
            <a:endParaRPr lang="ru-RU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2128032"/>
              </p:ext>
            </p:extLst>
          </p:nvPr>
        </p:nvGraphicFramePr>
        <p:xfrm>
          <a:off x="208930" y="1278423"/>
          <a:ext cx="10275540" cy="73408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35719"/>
                <a:gridCol w="3039821"/>
              </a:tblGrid>
              <a:tr h="1006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/>
                          </a:solidFill>
                          <a:effectLst/>
                        </a:rPr>
                        <a:t>Распоряжение Правительства Российской Федерации от 21 апреля 2016 г.  № 747-р «План мероприятий по дальнейшему развитию системы предоставления государственных и муниципальных услуг по принципу "одного окна" в многофункциональных центрах предоставления государственных и муниципальных услуг на 2016 - 2018 </a:t>
                      </a:r>
                      <a:r>
                        <a:rPr lang="ru-RU" sz="1500" b="1" dirty="0" smtClean="0">
                          <a:solidFill>
                            <a:schemeClr val="accent1"/>
                          </a:solidFill>
                          <a:effectLst/>
                        </a:rPr>
                        <a:t>годы</a:t>
                      </a:r>
                      <a:r>
                        <a:rPr lang="ru-RU" sz="1500" b="1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ru-RU" sz="15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50" marR="60150" marT="0" marB="0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b="1" dirty="0" smtClean="0">
                          <a:solidFill>
                            <a:schemeClr val="accent1"/>
                          </a:solidFill>
                          <a:effectLst/>
                        </a:rPr>
                        <a:t>Протокол </a:t>
                      </a:r>
                      <a:r>
                        <a:rPr lang="ru-RU" sz="1500" b="1" dirty="0">
                          <a:solidFill>
                            <a:schemeClr val="accent1"/>
                          </a:solidFill>
                          <a:effectLst/>
                        </a:rPr>
                        <a:t>планерного совещания Министерства экономического развития Иркутской области № 62-69-р/6 от 28.03.2016 г</a:t>
                      </a:r>
                      <a:r>
                        <a:rPr lang="ru-RU" sz="1500" b="1" dirty="0" smtClean="0">
                          <a:solidFill>
                            <a:schemeClr val="accent1"/>
                          </a:solidFill>
                          <a:effectLst/>
                        </a:rPr>
                        <a:t>.</a:t>
                      </a:r>
                      <a:endParaRPr lang="ru-RU" sz="15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50" marR="6015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977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План </a:t>
                      </a:r>
                      <a:r>
                        <a:rPr lang="ru-RU" sz="1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мероприятий  </a:t>
                      </a:r>
                      <a:endParaRPr lang="ru-RU" sz="12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50" marR="60150" marT="0" marB="0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План </a:t>
                      </a:r>
                      <a:r>
                        <a:rPr lang="ru-RU" sz="1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мероприятий</a:t>
                      </a:r>
                      <a:endParaRPr lang="ru-RU" sz="12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50" marR="6015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396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i="0" dirty="0">
                          <a:solidFill>
                            <a:schemeClr val="tx2"/>
                          </a:solidFill>
                          <a:effectLst/>
                        </a:rPr>
                        <a:t>Проведение пилотного проекта по организации деятельности МФЦ для бизнеса (срок реализации - </a:t>
                      </a:r>
                      <a:r>
                        <a:rPr lang="en-US" sz="1200" b="0" i="0" dirty="0">
                          <a:solidFill>
                            <a:schemeClr val="tx2"/>
                          </a:solidFill>
                          <a:effectLst/>
                        </a:rPr>
                        <a:t>IV</a:t>
                      </a:r>
                      <a:r>
                        <a:rPr lang="ru-RU" sz="1200" b="0" i="0" dirty="0">
                          <a:solidFill>
                            <a:schemeClr val="tx2"/>
                          </a:solidFill>
                          <a:effectLst/>
                        </a:rPr>
                        <a:t> квартал 2016 г</a:t>
                      </a:r>
                      <a:r>
                        <a:rPr lang="ru-RU" sz="1200" b="0" i="0" dirty="0" smtClean="0">
                          <a:solidFill>
                            <a:schemeClr val="tx2"/>
                          </a:solidFill>
                          <a:effectLst/>
                        </a:rPr>
                        <a:t>.).</a:t>
                      </a:r>
                    </a:p>
                    <a:p>
                      <a:pPr marL="228600" marR="0" indent="-2286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Внесение изменений в Правила организации деятельности многофункциональных центров предоставления государственных и муниципальных услуг, утвержденные постановлением  Правительства Российской Федерации от 22 декабря 2012 г. № 1376.</a:t>
                      </a:r>
                      <a:r>
                        <a:rPr lang="ru-RU" sz="1200" b="0" i="0" dirty="0" smtClean="0">
                          <a:solidFill>
                            <a:schemeClr val="tx2"/>
                          </a:solidFill>
                          <a:effectLst/>
                        </a:rPr>
                        <a:t>(срок реализации - </a:t>
                      </a:r>
                      <a:r>
                        <a:rPr lang="en-US" sz="1200" b="0" i="0" dirty="0" smtClean="0">
                          <a:solidFill>
                            <a:schemeClr val="tx2"/>
                          </a:solidFill>
                          <a:effectLst/>
                        </a:rPr>
                        <a:t>III</a:t>
                      </a:r>
                      <a:r>
                        <a:rPr lang="ru-RU" sz="1200" b="0" i="0" dirty="0" smtClean="0">
                          <a:solidFill>
                            <a:schemeClr val="tx2"/>
                          </a:solidFill>
                          <a:effectLst/>
                        </a:rPr>
                        <a:t> квартал 2016 г.).</a:t>
                      </a:r>
                    </a:p>
                    <a:p>
                      <a:pPr marL="228600" marR="0" indent="-2286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2"/>
                          </a:solidFill>
                          <a:effectLst/>
                        </a:rPr>
                        <a:t>Разработка информационной системы, обеспечивающей взаимодействие акционерного общества "Федеральная корпорация по развитию малого и среднего предпринимательства" и многофункциональных центров в электронной форме, разработка и введение в промышленную эксплуатацию информационной системы (срок реализации - </a:t>
                      </a:r>
                      <a:r>
                        <a:rPr lang="en-US" sz="1200" b="0" i="0" dirty="0" smtClean="0">
                          <a:solidFill>
                            <a:schemeClr val="tx2"/>
                          </a:solidFill>
                          <a:effectLst/>
                        </a:rPr>
                        <a:t>IV</a:t>
                      </a:r>
                      <a:r>
                        <a:rPr lang="ru-RU" sz="1200" b="0" i="0" dirty="0" smtClean="0">
                          <a:solidFill>
                            <a:schemeClr val="tx2"/>
                          </a:solidFill>
                          <a:effectLst/>
                        </a:rPr>
                        <a:t> квартал 2016 г.).</a:t>
                      </a:r>
                    </a:p>
                    <a:p>
                      <a:pPr marL="228600" marR="0" indent="-2286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2"/>
                          </a:solidFill>
                          <a:effectLst/>
                        </a:rPr>
                        <a:t>Разработка механизма финансирования мероприятий по созданию центров для бизнеса в рамках подпрограммы "Развитие малого и среднего предпринимательства" государственной программы Российской Федерации "Экономическое развитие и инновационная экономика", утвержденной постановлением Правительства Российской Федерации от 15 апреля 2014 г. № 316 "Об утверждении государственной программы Российской Федерации "Экономическое развитие и инновационная экономика"(срок реализации - </a:t>
                      </a:r>
                      <a:r>
                        <a:rPr lang="en-US" sz="1200" b="0" i="0" dirty="0" smtClean="0">
                          <a:solidFill>
                            <a:schemeClr val="tx2"/>
                          </a:solidFill>
                          <a:effectLst/>
                        </a:rPr>
                        <a:t>IV</a:t>
                      </a:r>
                      <a:r>
                        <a:rPr lang="ru-RU" sz="1200" b="0" i="0" dirty="0" smtClean="0">
                          <a:solidFill>
                            <a:schemeClr val="tx2"/>
                          </a:solidFill>
                          <a:effectLst/>
                        </a:rPr>
                        <a:t> квартал 2016 г.).</a:t>
                      </a:r>
                      <a:endParaRPr lang="ru-RU" sz="1200" b="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50" marR="60150" marT="0" marB="0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i="0" dirty="0" smtClean="0">
                          <a:solidFill>
                            <a:schemeClr val="tx2"/>
                          </a:solidFill>
                          <a:effectLst/>
                        </a:rPr>
                        <a:t>Подготовка реестра </a:t>
                      </a:r>
                      <a:r>
                        <a:rPr lang="ru-RU" sz="1200" b="0" i="0" dirty="0">
                          <a:solidFill>
                            <a:schemeClr val="tx2"/>
                          </a:solidFill>
                          <a:effectLst/>
                        </a:rPr>
                        <a:t>мер и механизмов государственной поддержки предпринимателей, предоставляемых через МФЦ.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i="0" dirty="0">
                          <a:solidFill>
                            <a:schemeClr val="tx2"/>
                          </a:solidFill>
                          <a:effectLst/>
                        </a:rPr>
                        <a:t>Определение пилотных территорий для внедрения бизнес-услуг.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i="0" dirty="0">
                          <a:solidFill>
                            <a:schemeClr val="tx2"/>
                          </a:solidFill>
                          <a:effectLst/>
                        </a:rPr>
                        <a:t>Подготовка технологических карт для оказания услуг и план внедрения услуг Фонда ЦПП, </a:t>
                      </a:r>
                      <a:r>
                        <a:rPr lang="ru-RU" sz="1200" b="0" i="0" dirty="0" smtClean="0">
                          <a:solidFill>
                            <a:schemeClr val="tx2"/>
                          </a:solidFill>
                          <a:effectLst/>
                        </a:rPr>
                        <a:t>Иркутского областного гарантийного </a:t>
                      </a:r>
                      <a:r>
                        <a:rPr lang="ru-RU" sz="1200" b="0" i="0" dirty="0">
                          <a:solidFill>
                            <a:schemeClr val="tx2"/>
                          </a:solidFill>
                          <a:effectLst/>
                        </a:rPr>
                        <a:t>фонда в </a:t>
                      </a:r>
                      <a:r>
                        <a:rPr lang="ru-RU" sz="1200" b="0" i="0" dirty="0" smtClean="0">
                          <a:solidFill>
                            <a:schemeClr val="tx2"/>
                          </a:solidFill>
                          <a:effectLst/>
                        </a:rPr>
                        <a:t>МФЦ.</a:t>
                      </a:r>
                      <a:endParaRPr lang="ru-RU" sz="1200" b="0" i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50" marR="6015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565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Результат </a:t>
                      </a:r>
                      <a:r>
                        <a:rPr lang="ru-RU" sz="1500" dirty="0" smtClean="0">
                          <a:effectLst/>
                        </a:rPr>
                        <a:t>ГАУ «МФЦ ИО» на 30.06.2016 </a:t>
                      </a:r>
                      <a:r>
                        <a:rPr lang="ru-RU" sz="1500" dirty="0">
                          <a:effectLst/>
                        </a:rPr>
                        <a:t>г.: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effectLst/>
                        </a:rPr>
                        <a:t>Разработан реестр </a:t>
                      </a:r>
                      <a:r>
                        <a:rPr lang="ru-RU" sz="1200" dirty="0">
                          <a:effectLst/>
                        </a:rPr>
                        <a:t>мер и механизмов государственной поддержки предпринимателей, предоставляемых через МФЦ </a:t>
                      </a:r>
                      <a:r>
                        <a:rPr lang="ru-RU" sz="1200" dirty="0" smtClean="0">
                          <a:effectLst/>
                        </a:rPr>
                        <a:t>(потенциально 62 услуги </a:t>
                      </a:r>
                      <a:r>
                        <a:rPr lang="ru-RU" sz="1200" baseline="0" dirty="0" smtClean="0">
                          <a:effectLst/>
                        </a:rPr>
                        <a:t> и меры поддержки</a:t>
                      </a:r>
                      <a:r>
                        <a:rPr lang="ru-RU" sz="1200" dirty="0" smtClean="0">
                          <a:effectLst/>
                        </a:rPr>
                        <a:t>).</a:t>
                      </a:r>
                      <a:endParaRPr lang="ru-RU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Внедрены 3-х вида жизненных ситуаций: открытие бизнеса, развитие и ведение бизнеса, закрытие бизнеса.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Внедрена услуга </a:t>
                      </a:r>
                      <a:r>
                        <a:rPr lang="ru-RU" sz="1200" dirty="0" smtClean="0">
                          <a:effectLst/>
                        </a:rPr>
                        <a:t>Фонда «Центр поддержки субъектов малого и среднего предпринимательства в Иркутской области» «Консультирование субъектов малого и среднего предпринимательства в целях содействия развитию предпринимательской деятельности», начиная с апреля 2016 г. в МФЦ гг. Байкальск, Братск, Вихоревка (тиражирование услуги произведено в оставшихся действующих 43-х МФЦ).</a:t>
                      </a:r>
                      <a:endParaRPr lang="ru-RU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Определены пилотные территории для внедрения бизнес-услуг – МФЦ в гг. Саянск, </a:t>
                      </a:r>
                      <a:r>
                        <a:rPr lang="ru-RU" sz="1200" dirty="0" smtClean="0">
                          <a:effectLst/>
                        </a:rPr>
                        <a:t>Байкальск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  <a:r>
                        <a:rPr lang="ru-RU" sz="1200" dirty="0" smtClean="0">
                          <a:effectLst/>
                        </a:rPr>
                        <a:t>Нижнеудинск (услуги предоставляются, начиная с 1 августа 2016 г.).</a:t>
                      </a:r>
                      <a:endParaRPr lang="ru-RU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effectLst/>
                        </a:rPr>
                        <a:t>Проведены работы </a:t>
                      </a:r>
                      <a:r>
                        <a:rPr lang="ru-RU" sz="1200" dirty="0">
                          <a:effectLst/>
                        </a:rPr>
                        <a:t>по внедрению технологических карт для оказания услуг и план внедрения услуг Фонда ЦПП, Гарантийного фонда в МФЦ.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effectLst/>
                        </a:rPr>
                        <a:t>Проведены работы </a:t>
                      </a:r>
                      <a:r>
                        <a:rPr lang="ru-RU" sz="1200" dirty="0">
                          <a:effectLst/>
                        </a:rPr>
                        <a:t>по заключению соглашений на предоставление услуг </a:t>
                      </a:r>
                      <a:r>
                        <a:rPr lang="ru-RU" sz="1200" dirty="0" smtClean="0">
                          <a:effectLst/>
                        </a:rPr>
                        <a:t>с  Фондом ЦПП (включая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Центр кластерного развития, Центр инжиниринга, Центр сертификации),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Иркутским </a:t>
                      </a:r>
                      <a:r>
                        <a:rPr lang="ru-RU" sz="1200" dirty="0">
                          <a:effectLst/>
                        </a:rPr>
                        <a:t>областным гарантийным </a:t>
                      </a:r>
                      <a:r>
                        <a:rPr lang="ru-RU" sz="1200" dirty="0" smtClean="0">
                          <a:effectLst/>
                        </a:rPr>
                        <a:t>фондом, Министерством экономического развития Иркутской области.</a:t>
                      </a:r>
                      <a:r>
                        <a:rPr lang="ru-RU" sz="1200" baseline="0" dirty="0" smtClean="0">
                          <a:effectLst/>
                        </a:rPr>
                        <a:t> Проводятся работы по заключению соглашения с</a:t>
                      </a:r>
                      <a:r>
                        <a:rPr lang="ru-RU" sz="1200" dirty="0" smtClean="0">
                          <a:effectLst/>
                        </a:rPr>
                        <a:t> Министерством </a:t>
                      </a:r>
                      <a:r>
                        <a:rPr lang="ru-RU" sz="1200" dirty="0">
                          <a:effectLst/>
                        </a:rPr>
                        <a:t>сельского хозяйства Иркутской </a:t>
                      </a:r>
                      <a:r>
                        <a:rPr lang="ru-RU" sz="1200" dirty="0" smtClean="0">
                          <a:effectLst/>
                        </a:rPr>
                        <a:t>области и Министерством труда и занятости Иркутской области.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50" marR="60150" marT="0" marB="0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399261" y="7273886"/>
            <a:ext cx="294139" cy="287377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ru-RU" sz="105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0102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2B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1148690"/>
            <a:ext cx="10693400" cy="864144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9828" y="1160692"/>
            <a:ext cx="3263828" cy="864144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47771" y="1160692"/>
            <a:ext cx="1009939" cy="864144"/>
          </a:xfrm>
          <a:prstGeom prst="rect">
            <a:avLst/>
          </a:prstGeom>
          <a:solidFill>
            <a:schemeClr val="bg2">
              <a:lumMod val="20000"/>
              <a:lumOff val="80000"/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37786" y="1160692"/>
            <a:ext cx="5135911" cy="864144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15314" y="1160692"/>
            <a:ext cx="1736602" cy="864144"/>
          </a:xfrm>
          <a:prstGeom prst="rect">
            <a:avLst/>
          </a:prstGeom>
          <a:solidFill>
            <a:schemeClr val="bg1">
              <a:lumMod val="60000"/>
              <a:lumOff val="40000"/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1615" y="1160692"/>
            <a:ext cx="1551859" cy="864144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45976" y="2896170"/>
            <a:ext cx="7313452" cy="1760449"/>
          </a:xfrm>
          <a:prstGeom prst="rect">
            <a:avLst/>
          </a:prstGeom>
        </p:spPr>
        <p:txBody>
          <a:bodyPr vert="horz" anchor="t">
            <a:normAutofit fontScale="6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u-RU" sz="4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МФЦ для бизнеса:</a:t>
            </a:r>
          </a:p>
          <a:p>
            <a:pPr>
              <a:lnSpc>
                <a:spcPct val="110000"/>
              </a:lnSpc>
            </a:pPr>
            <a:r>
              <a:rPr lang="ru-RU" sz="4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Планы на 2016 - 2017 гг.</a:t>
            </a:r>
          </a:p>
          <a:p>
            <a:pPr>
              <a:lnSpc>
                <a:spcPct val="110000"/>
              </a:lnSpc>
            </a:pPr>
            <a:endParaRPr lang="ru-RU" sz="4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ru-RU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34695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403 -2.12766E-7 L 1.01528 -2.12766E-7 " pathEditMode="relative" rAng="0" ptsTypes="AA">
                                      <p:cBhvr>
                                        <p:cTn id="6" dur="31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33 -2.12766E-7 L 0.80208 -2.12766E-7 " pathEditMode="relative" rAng="0" ptsTypes="AA">
                                      <p:cBhvr>
                                        <p:cTn id="8" dur="4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1962 -4.07407E-6 L 0.7967 -4.07407E-6 " pathEditMode="relative" rAng="0" ptsTypes="AA">
                                      <p:cBhvr>
                                        <p:cTn id="10" dur="35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8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233 -2.12766E-7 L -1.06875 -2.12766E-7 " pathEditMode="relative" rAng="0" ptsTypes="AA">
                                      <p:cBhvr>
                                        <p:cTn id="12" dur="39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1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7066 -4.07407E-6 L 0.39045 -4.07407E-6 " pathEditMode="relative" rAng="0" ptsTypes="AA">
                                      <p:cBhvr>
                                        <p:cTn id="14" dur="5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31742"/>
            <a:ext cx="10693400" cy="928948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algn="ctr"/>
            <a:r>
              <a:rPr lang="ru-RU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«МФЦ для бизнеса» в Иркутской </a:t>
            </a:r>
            <a:r>
              <a:rPr lang="ru-RU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области: 2016-2017 гг</a:t>
            </a:r>
            <a:r>
              <a:rPr lang="ru-RU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99261" y="7273886"/>
            <a:ext cx="294139" cy="287377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ru-RU" sz="105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2827371917"/>
              </p:ext>
            </p:extLst>
          </p:nvPr>
        </p:nvGraphicFramePr>
        <p:xfrm>
          <a:off x="285573" y="1751747"/>
          <a:ext cx="5198599" cy="5214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Овальная выноска 12"/>
          <p:cNvSpPr/>
          <p:nvPr/>
        </p:nvSpPr>
        <p:spPr>
          <a:xfrm>
            <a:off x="8375931" y="2117557"/>
            <a:ext cx="2252441" cy="1782574"/>
          </a:xfrm>
          <a:prstGeom prst="wedgeEllipseCallout">
            <a:avLst>
              <a:gd name="adj1" fmla="val -54053"/>
              <a:gd name="adj2" fmla="val 52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Состояние расчетов по страховым взносам на обязательное пенсионное страхование и обязательное медицинское страхование за периоды, предшествующие текущему </a:t>
            </a:r>
            <a:r>
              <a:rPr lang="ru-RU" sz="1000" b="1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  <a:endParaRPr lang="ru-RU" sz="1000" b="1" dirty="0">
              <a:solidFill>
                <a:srgbClr val="623B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Овальная выноска 13"/>
          <p:cNvSpPr/>
          <p:nvPr/>
        </p:nvSpPr>
        <p:spPr>
          <a:xfrm>
            <a:off x="5853527" y="2066492"/>
            <a:ext cx="2595076" cy="996302"/>
          </a:xfrm>
          <a:prstGeom prst="wedgeEllipseCallout">
            <a:avLst>
              <a:gd name="adj1" fmla="val 14162"/>
              <a:gd name="adj2" fmla="val 767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Справка </a:t>
            </a:r>
            <a:r>
              <a:rPr lang="ru-RU" sz="10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налогового органа об открытых счетах в банках и иных кредитных организациях, действующих на территории </a:t>
            </a:r>
            <a:r>
              <a:rPr lang="ru-RU" sz="1000" b="1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РФ. </a:t>
            </a:r>
            <a:endParaRPr lang="ru-RU" sz="1000" b="1" dirty="0">
              <a:solidFill>
                <a:srgbClr val="623B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Овальная выноска 14"/>
          <p:cNvSpPr/>
          <p:nvPr/>
        </p:nvSpPr>
        <p:spPr>
          <a:xfrm>
            <a:off x="5639003" y="4883048"/>
            <a:ext cx="1823464" cy="1102187"/>
          </a:xfrm>
          <a:prstGeom prst="wedgeEllipseCallout">
            <a:avLst>
              <a:gd name="adj1" fmla="val 38507"/>
              <a:gd name="adj2" fmla="val -609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возбужденной процедуры банкротства, ликвидации.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70700" y="1254639"/>
            <a:ext cx="4623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2">
                    <a:lumMod val="75000"/>
                  </a:schemeClr>
                </a:solidFill>
              </a:rPr>
              <a:t>Пилотный проект механизма предоставления </a:t>
            </a:r>
            <a:r>
              <a:rPr lang="ru-RU" sz="1400" b="1" dirty="0">
                <a:solidFill>
                  <a:schemeClr val="bg2">
                    <a:lumMod val="75000"/>
                  </a:schemeClr>
                </a:solidFill>
              </a:rPr>
              <a:t>справок Минсельхоз Иркутской области </a:t>
            </a:r>
            <a:r>
              <a:rPr lang="ru-RU" sz="1400" b="1" dirty="0" smtClean="0">
                <a:solidFill>
                  <a:schemeClr val="bg2">
                    <a:lumMod val="75000"/>
                  </a:schemeClr>
                </a:solidFill>
              </a:rPr>
              <a:t>для получения субсидий</a:t>
            </a:r>
            <a:endParaRPr lang="ru-RU" sz="1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5658469" y="1732272"/>
            <a:ext cx="504687" cy="477086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17" name="Овальная выноска 16"/>
          <p:cNvSpPr/>
          <p:nvPr/>
        </p:nvSpPr>
        <p:spPr>
          <a:xfrm>
            <a:off x="8135654" y="4256396"/>
            <a:ext cx="2410677" cy="1883440"/>
          </a:xfrm>
          <a:prstGeom prst="wedgeEllipseCallout">
            <a:avLst>
              <a:gd name="adj1" fmla="val -40038"/>
              <a:gd name="adj2" fmla="val -536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Состояние расчётов по страховым взносам на обязательное социальное страхование на случай временной нетрудоспособности и в связи с материнством за периоды, предшествующие текущему году. </a:t>
            </a:r>
          </a:p>
        </p:txBody>
      </p:sp>
      <p:sp>
        <p:nvSpPr>
          <p:cNvPr id="18" name="Овальная выноска 17"/>
          <p:cNvSpPr/>
          <p:nvPr/>
        </p:nvSpPr>
        <p:spPr>
          <a:xfrm>
            <a:off x="6695939" y="5872158"/>
            <a:ext cx="2206243" cy="1401729"/>
          </a:xfrm>
          <a:prstGeom prst="wedgeEllipseCallout">
            <a:avLst>
              <a:gd name="adj1" fmla="val -1642"/>
              <a:gd name="adj2" fmla="val -1069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среднемесячной заработной платы работников сельскохозяйственных товаропроизводителей. </a:t>
            </a:r>
          </a:p>
        </p:txBody>
      </p:sp>
      <p:sp>
        <p:nvSpPr>
          <p:cNvPr id="19" name="Овальная выноска 18"/>
          <p:cNvSpPr/>
          <p:nvPr/>
        </p:nvSpPr>
        <p:spPr>
          <a:xfrm>
            <a:off x="5529537" y="3169337"/>
            <a:ext cx="1652239" cy="1195805"/>
          </a:xfrm>
          <a:prstGeom prst="wedgeEllipseCallout">
            <a:avLst>
              <a:gd name="adj1" fmla="val 53982"/>
              <a:gd name="adj2" fmla="val 467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Состояние расчетов по налогам, сборам, пеням, штрафам, </a:t>
            </a:r>
            <a:r>
              <a:rPr lang="ru-RU" sz="1000" b="1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процентам </a:t>
            </a:r>
            <a:r>
              <a:rPr lang="ru-RU" sz="10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предыдущий </a:t>
            </a:r>
            <a:r>
              <a:rPr lang="ru-RU" sz="1000" b="1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  <a:endParaRPr lang="ru-RU" sz="1600" dirty="0">
              <a:solidFill>
                <a:srgbClr val="623B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9121" y="1182920"/>
            <a:ext cx="4797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2">
                    <a:lumMod val="75000"/>
                  </a:schemeClr>
                </a:solidFill>
              </a:rPr>
              <a:t>Дополнительные</a:t>
            </a:r>
            <a:r>
              <a:rPr lang="ru-RU" dirty="0" smtClean="0"/>
              <a:t> 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62 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услуги </a:t>
            </a:r>
            <a:r>
              <a:rPr lang="ru-RU" sz="1600" b="1" dirty="0">
                <a:solidFill>
                  <a:schemeClr val="bg2">
                    <a:lumMod val="75000"/>
                  </a:schemeClr>
                </a:solidFill>
              </a:rPr>
              <a:t>для бизнеса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9591" y="6700658"/>
            <a:ext cx="5083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2">
                    <a:lumMod val="75000"/>
                  </a:schemeClr>
                </a:solidFill>
              </a:rPr>
              <a:t>*Услуга «Предоставление </a:t>
            </a:r>
            <a:r>
              <a:rPr lang="ru-RU" sz="1200" b="1" dirty="0">
                <a:solidFill>
                  <a:schemeClr val="bg2">
                    <a:lumMod val="75000"/>
                  </a:schemeClr>
                </a:solidFill>
              </a:rPr>
              <a:t>субсидий в целях осуществления развития традиционного хозяйствования и занятия промыслами малочисленных народов (оленеводство, рыболовство, охота</a:t>
            </a:r>
            <a:r>
              <a:rPr lang="ru-RU" sz="1200" b="1" dirty="0" smtClean="0">
                <a:solidFill>
                  <a:schemeClr val="bg2">
                    <a:lumMod val="75000"/>
                  </a:schemeClr>
                </a:solidFill>
              </a:rPr>
              <a:t>)»</a:t>
            </a:r>
            <a:endParaRPr lang="ru-RU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30378" y="3318487"/>
            <a:ext cx="1048349" cy="17660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87607" y="3865905"/>
            <a:ext cx="6582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МФЦ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229017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31742"/>
            <a:ext cx="10693400" cy="928948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algn="ctr"/>
            <a:r>
              <a:rPr lang="ru-RU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Предполагаемые планы по предоставлению сопутствующих услуг для </a:t>
            </a:r>
            <a:r>
              <a:rPr lang="ru-RU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субъектам малого и среднего бизнеса </a:t>
            </a:r>
            <a:r>
              <a:rPr lang="ru-RU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базе действующих МФЦ </a:t>
            </a:r>
            <a:r>
              <a:rPr lang="ru-RU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Иркутской области в </a:t>
            </a:r>
            <a:r>
              <a:rPr lang="ru-RU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  <a:r>
              <a:rPr lang="ru-RU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-2017 годах </a:t>
            </a:r>
            <a:endParaRPr lang="ru-RU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/>
          </p:nvPr>
        </p:nvGraphicFramePr>
        <p:xfrm>
          <a:off x="5391148" y="4008829"/>
          <a:ext cx="3636300" cy="3935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738535"/>
              </p:ext>
            </p:extLst>
          </p:nvPr>
        </p:nvGraphicFramePr>
        <p:xfrm>
          <a:off x="262560" y="1240082"/>
          <a:ext cx="10010387" cy="629207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871603"/>
                <a:gridCol w="7138784"/>
              </a:tblGrid>
              <a:tr h="403267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Перечень сопутствующих услуг для субъектам малого и среднего бизнеса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6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Стадия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услуги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b"/>
                </a:tc>
              </a:tr>
              <a:tr h="336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Открытие бизнеса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Страхование бизнес-имущества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3605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Открытие бизнеса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Оформление документов по бизнес-имуществу (услуги БТИ)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/>
                </a:tc>
              </a:tr>
              <a:tr h="33605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Открытие бизнеса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Открытие расчетного счета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3605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Открытие бизнеса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Получение ключа электронной подписи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/>
                </a:tc>
              </a:tr>
              <a:tr h="33605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Открытие бизнеса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Лицензирование  отдельных видов предпринимательской деятельности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3605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Открытие бизнеса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rgbClr val="F9E9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Техническое присоединение к сетям </a:t>
                      </a:r>
                      <a:r>
                        <a:rPr lang="ru-RU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ресурсоснабжающих</a:t>
                      </a:r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организаций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rgbClr val="F9E9E8"/>
                    </a:solidFill>
                  </a:tcPr>
                </a:tc>
              </a:tr>
              <a:tr h="33605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Открытие бизнеса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Изготовление печатей и штампов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36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Открытие бизнеса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b">
                    <a:solidFill>
                      <a:srgbClr val="F9E9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сайта-визитки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rgbClr val="F9E9E8"/>
                    </a:solidFill>
                  </a:tcPr>
                </a:tc>
              </a:tr>
              <a:tr h="336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Открытие бизнеса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Оформление патентов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36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Открытие бизнеса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b">
                    <a:solidFill>
                      <a:srgbClr val="F9E9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Кредитование 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rgbClr val="F9E9E8"/>
                    </a:solidFill>
                  </a:tcPr>
                </a:tc>
              </a:tr>
              <a:tr h="336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Открытие бизнеса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экспертизы (пожарная, санитарная)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36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Открытие бизнеса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b">
                    <a:solidFill>
                      <a:srgbClr val="F9E9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Сертификация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rgbClr val="F9E9E8"/>
                    </a:solidFill>
                  </a:tcPr>
                </a:tc>
              </a:tr>
              <a:tr h="57129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Ведение и развития бизнеса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Размещение рекламных материалов на рекламных стойках в зонах ожидания и информирования заявителей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7129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Ведение и развития бизнеса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rgbClr val="F9E9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и сдача бухгалтерской, налоговой и другой отчетности предприятия в электронном виде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rgbClr val="F9E9E8"/>
                    </a:solidFill>
                  </a:tcPr>
                </a:tc>
              </a:tr>
              <a:tr h="33605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Ведение и развития бизнеса</a:t>
                      </a:r>
                      <a:endParaRPr lang="ru-RU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Юридические консультации</a:t>
                      </a:r>
                      <a:endParaRPr lang="ru-RU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399261" y="7273886"/>
            <a:ext cx="294139" cy="287377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ru-RU" sz="105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854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2B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1148690"/>
            <a:ext cx="10693400" cy="864144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9828" y="1160692"/>
            <a:ext cx="3263828" cy="864144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47771" y="1160692"/>
            <a:ext cx="1009939" cy="864144"/>
          </a:xfrm>
          <a:prstGeom prst="rect">
            <a:avLst/>
          </a:prstGeom>
          <a:solidFill>
            <a:schemeClr val="bg2">
              <a:lumMod val="20000"/>
              <a:lumOff val="80000"/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37786" y="1160692"/>
            <a:ext cx="5135911" cy="864144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15314" y="1160692"/>
            <a:ext cx="1736602" cy="864144"/>
          </a:xfrm>
          <a:prstGeom prst="rect">
            <a:avLst/>
          </a:prstGeom>
          <a:solidFill>
            <a:schemeClr val="bg1">
              <a:lumMod val="60000"/>
              <a:lumOff val="40000"/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1615" y="1160692"/>
            <a:ext cx="1551859" cy="864144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812157" y="2496535"/>
            <a:ext cx="7313452" cy="1760449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u-RU" sz="4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Благодарим за внимание!</a:t>
            </a:r>
            <a:endParaRPr lang="ru-RU" sz="1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4912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403 -2.12766E-7 L 1.01528 -2.12766E-7 " pathEditMode="relative" rAng="0" ptsTypes="AA">
                                      <p:cBhvr>
                                        <p:cTn id="6" dur="31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33 -2.12766E-7 L 0.80208 -2.12766E-7 " pathEditMode="relative" rAng="0" ptsTypes="AA">
                                      <p:cBhvr>
                                        <p:cTn id="8" dur="4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1962 -4.07407E-6 L 0.7967 -4.07407E-6 " pathEditMode="relative" rAng="0" ptsTypes="AA">
                                      <p:cBhvr>
                                        <p:cTn id="10" dur="35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8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233 -2.12766E-7 L -1.06875 -2.12766E-7 " pathEditMode="relative" rAng="0" ptsTypes="AA">
                                      <p:cBhvr>
                                        <p:cTn id="12" dur="39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1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7066 -4.07407E-6 L 0.39045 -4.07407E-6 " pathEditMode="relative" rAng="0" ptsTypes="AA">
                                      <p:cBhvr>
                                        <p:cTn id="14" dur="5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83809" y="991855"/>
            <a:ext cx="1617993" cy="2762381"/>
          </a:xfrm>
          <a:prstGeom prst="rect">
            <a:avLst/>
          </a:prstGeom>
          <a:gradFill flip="none" rotWithShape="1">
            <a:gsLst>
              <a:gs pos="56000">
                <a:srgbClr val="9C9DA1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6" name="Picture 2" descr="http://government.ru/media/persons/240x240/41d45da416e5b36c6280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647" t="2458" r="13726"/>
          <a:stretch/>
        </p:blipFill>
        <p:spPr bwMode="auto">
          <a:xfrm>
            <a:off x="398275" y="897260"/>
            <a:ext cx="1604875" cy="286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0" y="231743"/>
            <a:ext cx="10693400" cy="665518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algn="ctr">
              <a:spcAft>
                <a:spcPts val="600"/>
              </a:spcAft>
            </a:pPr>
            <a:r>
              <a:rPr lang="ru-RU" sz="2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Создание многофункциональных центров для бизнеса в </a:t>
            </a:r>
            <a:r>
              <a:rPr lang="ru-RU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оссийской Федерации</a:t>
            </a:r>
            <a:endParaRPr lang="ru-RU" sz="2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36650" y="965675"/>
            <a:ext cx="2346813" cy="1967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15063" y="991856"/>
            <a:ext cx="2333064" cy="19548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98101" y="2311329"/>
            <a:ext cx="2345865" cy="19659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32616" y="2285947"/>
            <a:ext cx="2345865" cy="19659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TextBox 12"/>
          <p:cNvSpPr txBox="1"/>
          <p:nvPr/>
        </p:nvSpPr>
        <p:spPr>
          <a:xfrm>
            <a:off x="398275" y="3936496"/>
            <a:ext cx="1729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Д.А. Медведев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36171" y="4302637"/>
            <a:ext cx="4212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Центры «Мои Документы» ГАУ «МФЦ ИО»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9163" y="6533185"/>
            <a:ext cx="991480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МФЦ, ориентированных на предоставление государственных, муниципальных дополнительных (сопутствующих) услуг субъектам предпринимательства.</a:t>
            </a:r>
            <a:endParaRPr lang="ru-RU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6510" y="4749513"/>
            <a:ext cx="9789812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Распоряжение Правительства РФ от 21 апреля 2016 г. № 747-р: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мероприятий по дальнейшему развитию системы предоставления государственных и муниципальных услуг по принципу «одного окна» в многофункциональных центрах предоставления государственных и муниципальных услуг 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2016-2018 годы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399261" y="7273886"/>
            <a:ext cx="294139" cy="287377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05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929684" y="6157766"/>
            <a:ext cx="151731" cy="336292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3083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31743"/>
            <a:ext cx="10693400" cy="665518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algn="ctr">
              <a:spcAft>
                <a:spcPts val="600"/>
              </a:spcAft>
            </a:pPr>
            <a:r>
              <a:rPr lang="ru-RU" sz="2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Создание многофункциональных центров для бизнеса в </a:t>
            </a:r>
            <a:r>
              <a:rPr lang="ru-RU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оссийской Федерации</a:t>
            </a:r>
            <a:endParaRPr lang="ru-RU" sz="2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8275" y="3936496"/>
            <a:ext cx="1729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С.Г. Левченко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8586" y="4648725"/>
            <a:ext cx="97898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апреля 2016 года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началась </a:t>
            </a:r>
            <a:r>
              <a:rPr lang="ru-RU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«От идеи до бизнеса»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который будет 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работать в центрах «Мои Документы». Проект предусматривает создание специализированных зон получения государственных и муниципальных услуг по принципу «одного окна» юридическими лицами, индивидуальными предпринимателями, а также гражданами, планирующими заниматься предпринимательской деятельностью. </a:t>
            </a:r>
            <a:endParaRPr lang="ru-RU" sz="20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399261" y="7273886"/>
            <a:ext cx="294139" cy="287377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05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04861" y="1206910"/>
            <a:ext cx="7763536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Инвестиционное послание </a:t>
            </a: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Губернатора </a:t>
            </a: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Иркутской области Левченко С.Г</a:t>
            </a: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от 26.05.2016 г.</a:t>
            </a:r>
            <a:endParaRPr lang="ru-R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Среди основных задач, которые сегодня мы ставим перед собой – это необходимость выработки эффективных инструментов по повышению инвестиционной привлекательности Иркутской области.</a:t>
            </a:r>
          </a:p>
          <a:p>
            <a:endParaRPr lang="ru-RU" sz="2000" dirty="0"/>
          </a:p>
        </p:txBody>
      </p:sp>
      <p:pic>
        <p:nvPicPr>
          <p:cNvPr id="5" name="Picture 2" descr="http://irkobl.ru/government/sergey-levchenko/sergey_levchenk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8275" y="1045062"/>
            <a:ext cx="1634104" cy="289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68341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Рисунок 6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96788" y="2218711"/>
            <a:ext cx="2839678" cy="3663982"/>
          </a:xfrm>
          <a:prstGeom prst="rect">
            <a:avLst/>
          </a:prstGeom>
        </p:spPr>
      </p:pic>
      <p:sp>
        <p:nvSpPr>
          <p:cNvPr id="62" name="Пятиугольник 61"/>
          <p:cNvSpPr/>
          <p:nvPr/>
        </p:nvSpPr>
        <p:spPr>
          <a:xfrm rot="16200000">
            <a:off x="6635995" y="4622274"/>
            <a:ext cx="4935609" cy="61861"/>
          </a:xfrm>
          <a:prstGeom prst="homePlate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23B2A"/>
              </a:solidFill>
            </a:endParaRPr>
          </a:p>
        </p:txBody>
      </p:sp>
      <p:pic>
        <p:nvPicPr>
          <p:cNvPr id="64" name="Рисунок 6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61" y="1743903"/>
            <a:ext cx="8065858" cy="584630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231743"/>
            <a:ext cx="10693400" cy="665518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algn="ctr"/>
            <a:r>
              <a:rPr lang="ru-RU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проекта создания МФЦ под брендом «Мои Документы»</a:t>
            </a:r>
            <a:endParaRPr lang="ru-RU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7681" y="7155796"/>
            <a:ext cx="8197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2007 г.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78884" y="7154073"/>
            <a:ext cx="87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 г.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69906" y="7155796"/>
            <a:ext cx="8197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г.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59361" y="7154073"/>
            <a:ext cx="13692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сент. 2015 г.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4600" y="7154073"/>
            <a:ext cx="128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дек. 2015 г.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81561" y="7128398"/>
            <a:ext cx="14021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фев. 2016 г.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09596" y="6635030"/>
            <a:ext cx="614161" cy="164483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МФЦ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491" y="5793118"/>
            <a:ext cx="911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окон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210592" y="6565655"/>
            <a:ext cx="614161" cy="22983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МФЦ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01419" y="5793118"/>
            <a:ext cx="103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окон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579740" y="6150529"/>
            <a:ext cx="614161" cy="65168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МФЦ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344748" y="4543597"/>
            <a:ext cx="116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259 окон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579729" y="5108015"/>
            <a:ext cx="614161" cy="1033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 ТОСП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120434" y="6022792"/>
            <a:ext cx="614161" cy="78083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МФЦ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952521" y="3974752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364 окна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119503" y="4495161"/>
            <a:ext cx="614161" cy="1523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 ТОСП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5778698" y="5506156"/>
            <a:ext cx="614161" cy="1297432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 МФЦ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611058" y="2947979"/>
            <a:ext cx="1146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557</a:t>
            </a:r>
            <a:r>
              <a:rPr lang="ru-RU" sz="12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окон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781357" y="3545405"/>
            <a:ext cx="614161" cy="1947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138 ТОСП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7357777" y="5309290"/>
            <a:ext cx="614161" cy="149766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 МФЦ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169536" y="2494961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592 окна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7351154" y="3075520"/>
            <a:ext cx="614161" cy="22167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151 ТОСП</a:t>
            </a: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5623" y="6462791"/>
            <a:ext cx="121226" cy="344477"/>
          </a:xfrm>
          <a:prstGeom prst="rect">
            <a:avLst/>
          </a:prstGeom>
        </p:spPr>
      </p:pic>
      <p:sp>
        <p:nvSpPr>
          <p:cNvPr id="50" name="Равнобедренный треугольник 49"/>
          <p:cNvSpPr/>
          <p:nvPr/>
        </p:nvSpPr>
        <p:spPr>
          <a:xfrm>
            <a:off x="1141700" y="6350141"/>
            <a:ext cx="741292" cy="2032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rgbClr val="623B2A"/>
              </a:solidFill>
            </a:endParaRPr>
          </a:p>
        </p:txBody>
      </p:sp>
      <p:sp>
        <p:nvSpPr>
          <p:cNvPr id="51" name="Равнобедренный треугольник 50"/>
          <p:cNvSpPr/>
          <p:nvPr/>
        </p:nvSpPr>
        <p:spPr>
          <a:xfrm>
            <a:off x="2520162" y="4888745"/>
            <a:ext cx="714429" cy="1846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rgbClr val="623B2A"/>
              </a:solidFill>
            </a:endParaRPr>
          </a:p>
        </p:txBody>
      </p:sp>
      <p:sp>
        <p:nvSpPr>
          <p:cNvPr id="52" name="Равнобедренный треугольник 51"/>
          <p:cNvSpPr/>
          <p:nvPr/>
        </p:nvSpPr>
        <p:spPr>
          <a:xfrm>
            <a:off x="4067382" y="4282749"/>
            <a:ext cx="706078" cy="1791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rgbClr val="623B2A"/>
              </a:solidFill>
            </a:endParaRPr>
          </a:p>
        </p:txBody>
      </p:sp>
      <p:sp>
        <p:nvSpPr>
          <p:cNvPr id="53" name="Равнобедренный треугольник 52"/>
          <p:cNvSpPr/>
          <p:nvPr/>
        </p:nvSpPr>
        <p:spPr>
          <a:xfrm>
            <a:off x="5721291" y="3352315"/>
            <a:ext cx="728974" cy="18981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rgbClr val="623B2A"/>
              </a:solidFill>
            </a:endParaRPr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7311818" y="2855948"/>
            <a:ext cx="706078" cy="21395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rgbClr val="623B2A"/>
              </a:solidFill>
            </a:endParaRPr>
          </a:p>
        </p:txBody>
      </p:sp>
      <p:sp>
        <p:nvSpPr>
          <p:cNvPr id="55" name="Равнобедренный треугольник 54"/>
          <p:cNvSpPr/>
          <p:nvPr/>
        </p:nvSpPr>
        <p:spPr>
          <a:xfrm>
            <a:off x="41511" y="6413211"/>
            <a:ext cx="741292" cy="2032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rgbClr val="623B2A"/>
              </a:solidFill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9558" y="6399477"/>
            <a:ext cx="146000" cy="414876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30471" y="5911065"/>
            <a:ext cx="326728" cy="928436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0859" y="5389522"/>
            <a:ext cx="522738" cy="1485421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9501" y="4564013"/>
            <a:ext cx="819405" cy="2328437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54250" y="4345554"/>
            <a:ext cx="900230" cy="2558108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551819" y="6078971"/>
            <a:ext cx="910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1,95%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778880" y="6076363"/>
            <a:ext cx="910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6,32%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195601" y="5558416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47,84%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822757" y="5030167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60,07%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392859" y="4265046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91,23%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993486" y="3931863"/>
            <a:ext cx="127150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96,35%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11700" y="899905"/>
            <a:ext cx="63655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СЕТИ ЦЕНТРОВ «МОИ ДОКУМЕНТЫ»</a:t>
            </a:r>
          </a:p>
          <a:p>
            <a:r>
              <a:rPr lang="ru-RU" sz="20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ИРКУТСКОЙ ОБЛАСТИ С 2007 ПО 2016 ГГ.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7046598" y="6798138"/>
            <a:ext cx="2036612" cy="322872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04E39">
                  <a:lumMod val="50000"/>
                </a:srgbClr>
              </a:solidFill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5486658" y="6798138"/>
            <a:ext cx="1750334" cy="322872"/>
          </a:xfrm>
          <a:prstGeom prst="homePlat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04E39"/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3774886" y="6789353"/>
            <a:ext cx="1931081" cy="332904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23B2A"/>
              </a:solidFill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2334540" y="6798138"/>
            <a:ext cx="1666604" cy="322872"/>
          </a:xfrm>
          <a:prstGeom prst="homePlate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23B2A"/>
              </a:solidFill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1111526" y="6795493"/>
            <a:ext cx="1386606" cy="325517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23B2A"/>
              </a:solidFill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54156" y="6794410"/>
            <a:ext cx="1232521" cy="327976"/>
          </a:xfrm>
          <a:prstGeom prst="homePlat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23B2A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258848" y="6798138"/>
            <a:ext cx="1188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</a:t>
            </a:r>
          </a:p>
          <a:p>
            <a:pPr algn="ctr"/>
            <a:r>
              <a:rPr lang="ru-RU" sz="16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значения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9199278" y="5308773"/>
            <a:ext cx="614161" cy="1497664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083210" y="2619093"/>
            <a:ext cx="116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586 окон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9199278" y="3238964"/>
            <a:ext cx="614161" cy="2052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Равнобедренный треугольник 75"/>
          <p:cNvSpPr/>
          <p:nvPr/>
        </p:nvSpPr>
        <p:spPr>
          <a:xfrm>
            <a:off x="9147101" y="3029988"/>
            <a:ext cx="706078" cy="21395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rgbClr val="623B2A"/>
              </a:solidFill>
            </a:endParaRPr>
          </a:p>
        </p:txBody>
      </p:sp>
      <p:pic>
        <p:nvPicPr>
          <p:cNvPr id="77" name="Рисунок 7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88821" y="4597977"/>
            <a:ext cx="804835" cy="2287032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9862875" y="419485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</a:t>
            </a:r>
          </a:p>
        </p:txBody>
      </p:sp>
      <p:graphicFrame>
        <p:nvGraphicFramePr>
          <p:cNvPr id="80" name="Таблица 79"/>
          <p:cNvGraphicFramePr>
            <a:graphicFrameLocks noGrp="1"/>
          </p:cNvGraphicFramePr>
          <p:nvPr>
            <p:extLst/>
          </p:nvPr>
        </p:nvGraphicFramePr>
        <p:xfrm>
          <a:off x="2284260" y="1740785"/>
          <a:ext cx="3274619" cy="340905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15727"/>
                <a:gridCol w="1987217"/>
                <a:gridCol w="871675"/>
              </a:tblGrid>
              <a:tr h="369662">
                <a:tc gridSpan="3"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Лидеры СФО</a:t>
                      </a:r>
                      <a:r>
                        <a:rPr lang="ru-R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охвату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01" marR="80201" marT="50408" marB="50408"/>
                </a:tc>
                <a:tc hMerge="1">
                  <a:txBody>
                    <a:bodyPr/>
                    <a:lstStyle/>
                    <a:p>
                      <a:endParaRPr lang="ru-RU" sz="1050" b="0" dirty="0">
                        <a:solidFill>
                          <a:srgbClr val="00005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50" b="0" dirty="0">
                        <a:solidFill>
                          <a:srgbClr val="00005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966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01" marR="80201" marT="50408" marB="50408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Тыва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01" marR="80201" marT="50408" marB="5040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01" marR="80201" marT="50408" marB="50408"/>
                </a:tc>
              </a:tr>
              <a:tr h="36966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01" marR="80201" marT="50408" marB="50408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Алтай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01" marR="80201" marT="50408" marB="50408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99,48%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01" marR="80201" marT="50408" marB="50408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6966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01" marR="80201" marT="50408" marB="50408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Алтайский край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01" marR="80201" marT="50408" marB="5040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99,14%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01" marR="80201" marT="50408" marB="50408"/>
                </a:tc>
              </a:tr>
              <a:tr h="36966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01" marR="80201" marT="50408" marB="50408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80201" marR="80201" marT="50408" marB="50408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01" marR="80201" marT="50408" marB="50408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0326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 marL="80201" marR="80201" marT="50408" marB="50408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Иркутская область</a:t>
                      </a:r>
                    </a:p>
                  </a:txBody>
                  <a:tcPr marL="80201" marR="80201" marT="50408" marB="50408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96,35%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01" marR="80201" marT="50408" marB="50408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94795" y="777920"/>
            <a:ext cx="4924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51839" y="1071257"/>
            <a:ext cx="1945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СЕГОДНЯ</a:t>
            </a:r>
          </a:p>
          <a:p>
            <a:r>
              <a:rPr lang="ru-RU" sz="1200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ДЕЙСТВУЕТ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529884" y="691412"/>
            <a:ext cx="22365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2731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278386" y="1081298"/>
            <a:ext cx="1562975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МФЦ </a:t>
            </a:r>
          </a:p>
          <a:p>
            <a:r>
              <a:rPr lang="ru-RU" sz="1200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(охват по РФ 95,4%) 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10399261" y="7273886"/>
            <a:ext cx="294139" cy="287377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105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719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31743"/>
            <a:ext cx="10693400" cy="665518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algn="ctr"/>
            <a:r>
              <a:rPr lang="ru-RU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обращений в МФЦ, ТОСП Иркутской области</a:t>
            </a:r>
            <a:endParaRPr lang="ru-RU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3231" y="1219719"/>
            <a:ext cx="1482594" cy="140846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180946" y="1283555"/>
            <a:ext cx="6725531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923 713 ОБРАЩЕНИЙ </a:t>
            </a:r>
            <a:r>
              <a:rPr lang="ru-RU" sz="20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МФЦ, ТОСП ЗА 2015 </a:t>
            </a:r>
            <a:r>
              <a:rPr lang="ru-RU" sz="2000" b="1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</a:p>
          <a:p>
            <a:endParaRPr lang="ru-RU" sz="1100" b="1" dirty="0" smtClean="0">
              <a:solidFill>
                <a:srgbClr val="E04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937 206 ОБРАЩЕНИЙ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МФЦ, ТОСП за 6 месяцев 2016 года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621078" y="2757295"/>
            <a:ext cx="4751926" cy="15021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1950"/>
            <a:r>
              <a:rPr lang="ru-RU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увеличилось среднемесячное количество обращений в МФЦ и ТОСП в </a:t>
            </a:r>
            <a:r>
              <a:rPr lang="ru-RU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январе-июне </a:t>
            </a:r>
            <a:r>
              <a:rPr lang="ru-RU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 г. по сравнению с аналогичным периодом 2015 г.</a:t>
            </a:r>
          </a:p>
        </p:txBody>
      </p:sp>
      <p:sp>
        <p:nvSpPr>
          <p:cNvPr id="28" name="Капля 27"/>
          <p:cNvSpPr/>
          <p:nvPr/>
        </p:nvSpPr>
        <p:spPr>
          <a:xfrm flipH="1">
            <a:off x="4946153" y="2747950"/>
            <a:ext cx="1037428" cy="1206341"/>
          </a:xfrm>
          <a:prstGeom prst="teardrop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623B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647336" y="4508010"/>
            <a:ext cx="4751926" cy="16114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61950"/>
            <a:r>
              <a:rPr lang="ru-RU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 </a:t>
            </a:r>
            <a:r>
              <a:rPr lang="ru-RU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1 окно </a:t>
            </a:r>
            <a:r>
              <a:rPr lang="ru-RU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МФЦ в месяц в среднем </a:t>
            </a:r>
            <a:r>
              <a:rPr lang="ru-RU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en-US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месяцев 2016 г. с учетом расстановки сотрудников по действующей штатной численности.</a:t>
            </a:r>
          </a:p>
        </p:txBody>
      </p:sp>
      <p:sp>
        <p:nvSpPr>
          <p:cNvPr id="30" name="Капля 29"/>
          <p:cNvSpPr/>
          <p:nvPr/>
        </p:nvSpPr>
        <p:spPr>
          <a:xfrm flipH="1">
            <a:off x="4973069" y="4503326"/>
            <a:ext cx="1010512" cy="1219155"/>
          </a:xfrm>
          <a:prstGeom prst="teardrop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623B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69490" y="2954350"/>
            <a:ext cx="950935" cy="683264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</a:t>
            </a:r>
            <a:r>
              <a:rPr lang="en-US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раза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64273" y="4818281"/>
            <a:ext cx="862088" cy="523220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550</a:t>
            </a:r>
            <a:endParaRPr lang="ru-RU" sz="2800" b="1" dirty="0">
              <a:solidFill>
                <a:srgbClr val="623B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31183" y="3681151"/>
            <a:ext cx="1941493" cy="13483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0767" y="3999199"/>
            <a:ext cx="1786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 в </a:t>
            </a:r>
            <a:r>
              <a:rPr lang="ru-RU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</a:t>
            </a:r>
            <a:r>
              <a:rPr lang="en-US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399261" y="7273886"/>
            <a:ext cx="294139" cy="287377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105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21077" y="6317755"/>
            <a:ext cx="4751926" cy="8065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61950"/>
            <a:r>
              <a:rPr lang="ru-RU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заявитель обратился в МФЦ в течение </a:t>
            </a:r>
            <a:r>
              <a:rPr lang="en-US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dirty="0" err="1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месяцев 2016 года.</a:t>
            </a:r>
            <a:endParaRPr lang="ru-RU" dirty="0">
              <a:solidFill>
                <a:srgbClr val="623B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Капля 18"/>
          <p:cNvSpPr/>
          <p:nvPr/>
        </p:nvSpPr>
        <p:spPr>
          <a:xfrm flipH="1">
            <a:off x="4969489" y="6163891"/>
            <a:ext cx="1010512" cy="1065545"/>
          </a:xfrm>
          <a:prstGeom prst="teardrop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623B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33823" y="6319007"/>
            <a:ext cx="862088" cy="1169551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Каждый</a:t>
            </a:r>
            <a:r>
              <a:rPr lang="ru-RU" sz="28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3-ий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098" y="2747949"/>
            <a:ext cx="4855225" cy="460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8475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89466"/>
            <a:ext cx="10693400" cy="807795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algn="ctr"/>
            <a:r>
              <a:rPr lang="ru-RU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</a:t>
            </a:r>
            <a:r>
              <a:rPr lang="ru-RU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государственных и муниципальных услуг </a:t>
            </a:r>
            <a:r>
              <a:rPr lang="ru-RU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юридическим лицам и индивидуальным предпринимателям на базе действующих МФЦ в 2016 году</a:t>
            </a:r>
            <a:endParaRPr lang="ru-RU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0651778"/>
              </p:ext>
            </p:extLst>
          </p:nvPr>
        </p:nvGraphicFramePr>
        <p:xfrm>
          <a:off x="104668" y="4938738"/>
          <a:ext cx="10332850" cy="2703586"/>
        </p:xfrm>
        <a:graphic>
          <a:graphicData uri="http://schemas.openxmlformats.org/drawingml/2006/table">
            <a:tbl>
              <a:tblPr>
                <a:tableStyleId>{8FD4443E-F989-4FC4-A0C8-D5A2AF1F390B}</a:tableStyleId>
              </a:tblPr>
              <a:tblGrid>
                <a:gridCol w="679529"/>
                <a:gridCol w="7261257"/>
                <a:gridCol w="1432728"/>
                <a:gridCol w="959336"/>
              </a:tblGrid>
              <a:tr h="7876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 </a:t>
                      </a:r>
                      <a:r>
                        <a:rPr lang="ru-RU" sz="15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- 3 </a:t>
                      </a:r>
                      <a:r>
                        <a:rPr lang="ru-RU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количеству обращений юридических лиц и </a:t>
                      </a:r>
                      <a:r>
                        <a:rPr lang="ru-RU" sz="15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индивидуальных предпринимателей </a:t>
                      </a:r>
                      <a:r>
                        <a:rPr lang="ru-RU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подачей и получением госуслуг </a:t>
                      </a:r>
                      <a:r>
                        <a:rPr lang="ru-RU" sz="15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6 месяцев</a:t>
                      </a:r>
                      <a:r>
                        <a:rPr lang="ru-RU" sz="15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2016 </a:t>
                      </a:r>
                      <a:r>
                        <a:rPr lang="ru-RU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      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обращений, шт.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Доля, %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571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Индивидуальные предприниматели: регистрация, внесение изменений, прекращение деятельности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6 407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712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5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500" b="0" i="0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Предоставление сведений, содержащихся в Едином государственном реестре юридических лиц и Едином государственном реестре индивидуальных предпринимателей </a:t>
                      </a:r>
                      <a:endParaRPr lang="ru-RU" sz="15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1568</a:t>
                      </a:r>
                    </a:p>
                  </a:txBody>
                  <a:tcPr marL="40100" marR="40100" marT="50408" marB="50408" anchor="ctr"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15%</a:t>
                      </a:r>
                      <a:endParaRPr lang="ru-RU" sz="1800" b="1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41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Юридические лица: регистрация, внесение изменений, прекращение деятельности</a:t>
                      </a:r>
                      <a:endParaRPr lang="ru-RU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769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100" marR="40100" marT="50408" marB="50408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755628" y="1510535"/>
            <a:ext cx="3755674" cy="120054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1950"/>
            <a:r>
              <a:rPr lang="ru-RU" sz="1600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</a:t>
            </a:r>
            <a:r>
              <a:rPr lang="en-US" sz="1600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приему и выдаче документов</a:t>
            </a:r>
            <a:r>
              <a:rPr lang="en-US" sz="1600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600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МФЦ юридических лиц и индивидуальных предпринимателей за </a:t>
            </a:r>
            <a:r>
              <a:rPr lang="en-US" sz="1600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1600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месяцев 2016 г. </a:t>
            </a:r>
            <a:r>
              <a:rPr lang="ru-RU" sz="1600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2015 г. - 12 328)</a:t>
            </a:r>
          </a:p>
        </p:txBody>
      </p:sp>
      <p:sp>
        <p:nvSpPr>
          <p:cNvPr id="15" name="Капля 14"/>
          <p:cNvSpPr/>
          <p:nvPr/>
        </p:nvSpPr>
        <p:spPr>
          <a:xfrm flipH="1">
            <a:off x="6291519" y="1435012"/>
            <a:ext cx="789375" cy="992292"/>
          </a:xfrm>
          <a:prstGeom prst="teardrop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623B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90396" y="1707785"/>
            <a:ext cx="968535" cy="400110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10 179</a:t>
            </a:r>
            <a:endParaRPr lang="ru-RU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55628" y="2963045"/>
            <a:ext cx="3755674" cy="149651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61950"/>
            <a:r>
              <a:rPr lang="ru-RU" sz="1600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предоставлению государственных и муниципальных услуг по принципу «одного окна» в Центрах развития бизнеса </a:t>
            </a:r>
            <a:r>
              <a:rPr lang="ru-RU" sz="1600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ПАО «Сбербанк РФ» </a:t>
            </a:r>
            <a:r>
              <a:rPr lang="ru-RU" sz="1600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</a:p>
          <a:p>
            <a:pPr marL="361950"/>
            <a:r>
              <a:rPr lang="ru-RU" sz="1600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Иркутске и г. Ангарске.</a:t>
            </a:r>
          </a:p>
        </p:txBody>
      </p:sp>
      <p:sp>
        <p:nvSpPr>
          <p:cNvPr id="18" name="Капля 17"/>
          <p:cNvSpPr/>
          <p:nvPr/>
        </p:nvSpPr>
        <p:spPr>
          <a:xfrm flipH="1">
            <a:off x="6290396" y="2923459"/>
            <a:ext cx="789375" cy="992292"/>
          </a:xfrm>
          <a:prstGeom prst="teardrop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623B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54717" y="3168446"/>
            <a:ext cx="981359" cy="400110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2000" dirty="0">
                <a:solidFill>
                  <a:srgbClr val="623B2A"/>
                </a:solidFill>
              </a:rPr>
              <a:t>2 окна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399261" y="7273886"/>
            <a:ext cx="294139" cy="287377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105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668" y="897260"/>
            <a:ext cx="6288264" cy="3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0136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31742"/>
            <a:ext cx="10693400" cy="928948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algn="ctr"/>
            <a:r>
              <a:rPr lang="ru-RU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Общий план реализации пилотного проекта «МФЦ для бизнеса» в Иркутской </a:t>
            </a:r>
            <a:r>
              <a:rPr lang="ru-RU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области: 2016-2017 гг</a:t>
            </a:r>
            <a:r>
              <a:rPr lang="ru-RU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99261" y="7273886"/>
            <a:ext cx="294139" cy="287377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105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27071" y="1311335"/>
            <a:ext cx="3876693" cy="6241788"/>
          </a:xfrm>
          <a:prstGeom prst="rect">
            <a:avLst/>
          </a:prstGeom>
        </p:spPr>
      </p:pic>
      <p:sp>
        <p:nvSpPr>
          <p:cNvPr id="7" name="Выноска 1 (граница и черта) 6"/>
          <p:cNvSpPr/>
          <p:nvPr/>
        </p:nvSpPr>
        <p:spPr>
          <a:xfrm>
            <a:off x="8209803" y="3348303"/>
            <a:ext cx="2384341" cy="2064650"/>
          </a:xfrm>
          <a:prstGeom prst="accentBorderCallout1">
            <a:avLst>
              <a:gd name="adj1" fmla="val 39788"/>
              <a:gd name="adj2" fmla="val -4469"/>
              <a:gd name="adj3" fmla="val 48626"/>
              <a:gd name="adj4" fmla="val -75045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23B2A"/>
              </a:solidFill>
            </a:endParaRPr>
          </a:p>
        </p:txBody>
      </p:sp>
      <p:sp>
        <p:nvSpPr>
          <p:cNvPr id="8" name="Выноска 1 (граница и черта) 7"/>
          <p:cNvSpPr/>
          <p:nvPr/>
        </p:nvSpPr>
        <p:spPr>
          <a:xfrm>
            <a:off x="292062" y="4218815"/>
            <a:ext cx="3863783" cy="3194700"/>
          </a:xfrm>
          <a:prstGeom prst="accentBorderCallout1">
            <a:avLst>
              <a:gd name="adj1" fmla="val 53064"/>
              <a:gd name="adj2" fmla="val 102656"/>
              <a:gd name="adj3" fmla="val 76223"/>
              <a:gd name="adj4" fmla="val 176596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623B2A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879" y="4207369"/>
            <a:ext cx="3681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этап – </a:t>
            </a:r>
            <a:r>
              <a:rPr lang="ru-RU" sz="1600" b="1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 пилотный проект </a:t>
            </a:r>
            <a:r>
              <a:rPr lang="ru-RU" sz="16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endParaRPr lang="ru-RU" sz="1600" b="1" dirty="0" smtClean="0">
              <a:solidFill>
                <a:srgbClr val="623B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августа 2016 </a:t>
            </a:r>
            <a:r>
              <a:rPr lang="ru-RU" sz="16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в </a:t>
            </a:r>
            <a:r>
              <a:rPr lang="ru-RU" sz="1600" b="1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00" b="1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600" b="1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городах</a:t>
            </a:r>
            <a:endParaRPr lang="ru-RU" sz="1600" b="1" dirty="0">
              <a:solidFill>
                <a:srgbClr val="623B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38045725"/>
              </p:ext>
            </p:extLst>
          </p:nvPr>
        </p:nvGraphicFramePr>
        <p:xfrm>
          <a:off x="462634" y="5015063"/>
          <a:ext cx="3343651" cy="209204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51775"/>
                <a:gridCol w="1053138"/>
                <a:gridCol w="1338738"/>
              </a:tblGrid>
              <a:tr h="80653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</a:rPr>
                        <a:t>МФЦ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01" marR="80201" marT="50408" marB="50408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u="none" dirty="0" smtClean="0"/>
                        <a:t>Общее количество действующих «окон»*</a:t>
                      </a:r>
                      <a:endParaRPr lang="ru-RU" sz="1200" b="0" u="none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01" marR="80201" marT="50408" marB="50408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non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«окон» для бизнеса</a:t>
                      </a:r>
                      <a:endParaRPr lang="ru-RU" sz="1200" b="1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201" marR="80201" marT="50408" marB="50408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 smtClean="0">
                          <a:effectLst/>
                        </a:rPr>
                        <a:t>Байкальск</a:t>
                      </a:r>
                      <a:endParaRPr lang="ru-RU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01" marR="80201" marT="50408" marB="50408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6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4" marR="8354" marT="10502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(действующие)</a:t>
                      </a:r>
                      <a:endParaRPr lang="ru-RU" sz="13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54" marR="8354" marT="10502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 smtClean="0">
                          <a:effectLst/>
                        </a:rPr>
                        <a:t>Саянск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01" marR="80201" marT="50408" marB="50408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8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4" marR="8354" marT="10502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(дополнительное)</a:t>
                      </a:r>
                      <a:endParaRPr lang="ru-RU" sz="13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54" marR="8354" marT="10502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57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 smtClean="0">
                          <a:effectLst/>
                        </a:rPr>
                        <a:t>Нижнеудинск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201" marR="80201" marT="50408" marB="50408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 smtClean="0">
                          <a:effectLst/>
                        </a:rPr>
                        <a:t>8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4" marR="8354" marT="10502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(дополнительное)</a:t>
                      </a:r>
                      <a:endParaRPr lang="ru-RU" sz="13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54" marR="8354" marT="10502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319254" y="3922522"/>
            <a:ext cx="2305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этап – внедрение услуг для бизнеса в 3</a:t>
            </a:r>
            <a:r>
              <a:rPr lang="en-US" sz="16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16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МФЦ с 201</a:t>
            </a:r>
            <a:r>
              <a:rPr lang="en-US" sz="16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16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года*.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75745" y="5485743"/>
            <a:ext cx="1592435" cy="171535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94043" y="2498491"/>
            <a:ext cx="327998" cy="60087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036670" y="25097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400" b="1" dirty="0">
              <a:solidFill>
                <a:srgbClr val="623B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Выноска 1 (граница и черта) 17"/>
          <p:cNvSpPr/>
          <p:nvPr/>
        </p:nvSpPr>
        <p:spPr>
          <a:xfrm>
            <a:off x="7709999" y="1292784"/>
            <a:ext cx="2836332" cy="1831698"/>
          </a:xfrm>
          <a:prstGeom prst="accentBorderCallout1">
            <a:avLst>
              <a:gd name="adj1" fmla="val 55380"/>
              <a:gd name="adj2" fmla="val -3819"/>
              <a:gd name="adj3" fmla="val 81621"/>
              <a:gd name="adj4" fmla="val -50608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623B2A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54056" y="1720700"/>
            <a:ext cx="25723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6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этап – внедрение услуг для бизнеса в </a:t>
            </a:r>
            <a:r>
              <a:rPr lang="en-US" sz="16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ru-RU" sz="16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МФЦ с 201</a:t>
            </a:r>
            <a:r>
              <a:rPr lang="en-US" sz="16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7-2018</a:t>
            </a:r>
            <a:r>
              <a:rPr lang="ru-RU" sz="16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гг</a:t>
            </a:r>
            <a:r>
              <a:rPr lang="ru-RU" sz="1600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552" y="1257394"/>
            <a:ext cx="488156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dirty="0"/>
              <a:t>В рамках реализации Распоряжения Правительства Российской Федерации от 21.04.2016 г. № 747-р Иркутская область включена в пилотный проект </a:t>
            </a:r>
            <a:r>
              <a:rPr lang="ru-RU" sz="1700" dirty="0" smtClean="0"/>
              <a:t>по </a:t>
            </a:r>
            <a:r>
              <a:rPr lang="ru-RU" sz="1700" dirty="0"/>
              <a:t>организации деятельности многофункциональных центров, ориентированных на предоставление государственных, муниципальных, дополнительных (сопутствующих) услуг субъектам предпринимательства (Распоряжение Правительства Иркутской области от 27.06.2016 г. №294-рп).</a:t>
            </a:r>
          </a:p>
          <a:p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xmlns="" val="63591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2B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1148690"/>
            <a:ext cx="10693400" cy="864144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9828" y="1160692"/>
            <a:ext cx="3263828" cy="864144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47771" y="1160692"/>
            <a:ext cx="1009939" cy="864144"/>
          </a:xfrm>
          <a:prstGeom prst="rect">
            <a:avLst/>
          </a:prstGeom>
          <a:solidFill>
            <a:schemeClr val="bg2">
              <a:lumMod val="20000"/>
              <a:lumOff val="80000"/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37786" y="1160692"/>
            <a:ext cx="5135911" cy="864144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15314" y="1160692"/>
            <a:ext cx="1736602" cy="864144"/>
          </a:xfrm>
          <a:prstGeom prst="rect">
            <a:avLst/>
          </a:prstGeom>
          <a:solidFill>
            <a:schemeClr val="bg1">
              <a:lumMod val="60000"/>
              <a:lumOff val="40000"/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1615" y="1160692"/>
            <a:ext cx="1551859" cy="864144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45976" y="2896170"/>
            <a:ext cx="7313452" cy="1760449"/>
          </a:xfrm>
          <a:prstGeom prst="rect">
            <a:avLst/>
          </a:prstGeom>
        </p:spPr>
        <p:txBody>
          <a:bodyPr vert="horz" anchor="t">
            <a:normAutofit fontScale="6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u-RU" sz="4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МФЦ для бизнеса:</a:t>
            </a:r>
          </a:p>
          <a:p>
            <a:pPr>
              <a:lnSpc>
                <a:spcPct val="110000"/>
              </a:lnSpc>
            </a:pPr>
            <a:r>
              <a:rPr lang="ru-RU" sz="4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работ за 6 месяцев 2016 г.</a:t>
            </a:r>
          </a:p>
          <a:p>
            <a:pPr>
              <a:lnSpc>
                <a:spcPct val="110000"/>
              </a:lnSpc>
            </a:pPr>
            <a:endParaRPr lang="ru-RU" sz="4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ru-RU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41114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403 -2.12766E-7 L 1.01528 -2.12766E-7 " pathEditMode="relative" rAng="0" ptsTypes="AA">
                                      <p:cBhvr>
                                        <p:cTn id="6" dur="31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33 -2.12766E-7 L 0.80208 -2.12766E-7 " pathEditMode="relative" rAng="0" ptsTypes="AA">
                                      <p:cBhvr>
                                        <p:cTn id="8" dur="4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1962 -4.07407E-6 L 0.7967 -4.07407E-6 " pathEditMode="relative" rAng="0" ptsTypes="AA">
                                      <p:cBhvr>
                                        <p:cTn id="10" dur="35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8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233 -2.12766E-7 L -1.06875 -2.12766E-7 " pathEditMode="relative" rAng="0" ptsTypes="AA">
                                      <p:cBhvr>
                                        <p:cTn id="12" dur="39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1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7066 -4.07407E-6 L 0.39045 -4.07407E-6 " pathEditMode="relative" rAng="0" ptsTypes="AA">
                                      <p:cBhvr>
                                        <p:cTn id="14" dur="5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31743"/>
            <a:ext cx="10693400" cy="665518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algn="ctr"/>
            <a:r>
              <a:rPr lang="ru-RU" sz="28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«МФЦ для бизнеса»: результат за 6 месяцев 2016 г.</a:t>
            </a:r>
            <a:endParaRPr lang="ru-RU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6269" y="5069060"/>
            <a:ext cx="1251185" cy="21077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66238" y="5734351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МФЦ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0399261" y="7273886"/>
            <a:ext cx="294139" cy="287377"/>
          </a:xfrm>
          <a:prstGeom prst="rect">
            <a:avLst/>
          </a:prstGeom>
          <a:solidFill>
            <a:srgbClr val="702B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" name="Выноска 1 (граница и черта) 1"/>
          <p:cNvSpPr/>
          <p:nvPr/>
        </p:nvSpPr>
        <p:spPr>
          <a:xfrm>
            <a:off x="3704217" y="5079321"/>
            <a:ext cx="2727023" cy="587498"/>
          </a:xfrm>
          <a:prstGeom prst="accentBorderCallout1">
            <a:avLst>
              <a:gd name="adj1" fmla="val 48273"/>
              <a:gd name="adj2" fmla="val -8333"/>
              <a:gd name="adj3" fmla="val 46706"/>
              <a:gd name="adj4" fmla="val -44591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623B2A"/>
                </a:solidFill>
              </a:rPr>
              <a:t>Открытие бизнеса</a:t>
            </a:r>
          </a:p>
        </p:txBody>
      </p:sp>
      <p:sp>
        <p:nvSpPr>
          <p:cNvPr id="13" name="Выноска 1 (граница и черта) 12"/>
          <p:cNvSpPr/>
          <p:nvPr/>
        </p:nvSpPr>
        <p:spPr>
          <a:xfrm>
            <a:off x="3704217" y="5898492"/>
            <a:ext cx="4258123" cy="556224"/>
          </a:xfrm>
          <a:prstGeom prst="accentBorderCallout1">
            <a:avLst>
              <a:gd name="adj1" fmla="val 53181"/>
              <a:gd name="adj2" fmla="val -7667"/>
              <a:gd name="adj3" fmla="val 52143"/>
              <a:gd name="adj4" fmla="val -25902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623B2A"/>
                </a:solidFill>
              </a:rPr>
              <a:t>Ведение и развитие бизнеса</a:t>
            </a:r>
          </a:p>
        </p:txBody>
      </p:sp>
      <p:sp>
        <p:nvSpPr>
          <p:cNvPr id="14" name="Выноска 1 (граница и черта) 13"/>
          <p:cNvSpPr/>
          <p:nvPr/>
        </p:nvSpPr>
        <p:spPr>
          <a:xfrm>
            <a:off x="3704217" y="6686388"/>
            <a:ext cx="2839304" cy="587498"/>
          </a:xfrm>
          <a:prstGeom prst="accentBorderCallout1">
            <a:avLst>
              <a:gd name="adj1" fmla="val 18750"/>
              <a:gd name="adj2" fmla="val -8333"/>
              <a:gd name="adj3" fmla="val 18395"/>
              <a:gd name="adj4" fmla="val -45716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623B2A"/>
                </a:solidFill>
              </a:rPr>
              <a:t>Закрытие бизнеса</a:t>
            </a:r>
          </a:p>
        </p:txBody>
      </p:sp>
      <p:sp>
        <p:nvSpPr>
          <p:cNvPr id="15" name="Выноска 1 14"/>
          <p:cNvSpPr/>
          <p:nvPr/>
        </p:nvSpPr>
        <p:spPr>
          <a:xfrm>
            <a:off x="170360" y="1892375"/>
            <a:ext cx="7663366" cy="1377398"/>
          </a:xfrm>
          <a:prstGeom prst="borderCallout1">
            <a:avLst>
              <a:gd name="adj1" fmla="val 44899"/>
              <a:gd name="adj2" fmla="val 99756"/>
              <a:gd name="adj3" fmla="val 59228"/>
              <a:gd name="adj4" fmla="val 104424"/>
            </a:avLst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9B74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Госуслуги</a:t>
            </a:r>
            <a:r>
              <a:rPr lang="ru-RU" sz="2400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(более </a:t>
            </a:r>
            <a:r>
              <a:rPr lang="ru-RU" sz="2400" b="1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lang="ru-RU" sz="2400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услуг </a:t>
            </a:r>
            <a:r>
              <a:rPr lang="ru-RU" sz="2400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уже </a:t>
            </a:r>
            <a:r>
              <a:rPr lang="ru-RU" sz="2400" dirty="0" smtClean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оказываются, ведутся работы по заключению </a:t>
            </a:r>
            <a:r>
              <a:rPr lang="ru-RU" sz="2400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соглашений по оказанию новых услуг с ведомствами) </a:t>
            </a:r>
          </a:p>
        </p:txBody>
      </p:sp>
      <p:sp>
        <p:nvSpPr>
          <p:cNvPr id="17" name="Выноска 1 16"/>
          <p:cNvSpPr/>
          <p:nvPr/>
        </p:nvSpPr>
        <p:spPr>
          <a:xfrm>
            <a:off x="170360" y="3421370"/>
            <a:ext cx="7663366" cy="587498"/>
          </a:xfrm>
          <a:prstGeom prst="borderCallout1">
            <a:avLst>
              <a:gd name="adj1" fmla="val 46534"/>
              <a:gd name="adj2" fmla="val 99756"/>
              <a:gd name="adj3" fmla="val 17444"/>
              <a:gd name="adj4" fmla="val 103987"/>
            </a:avLst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9B74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rgbClr val="623B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Сопутствующие услуги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0075" y="1070339"/>
            <a:ext cx="7835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Действующая государственная и иная поддержка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0360" y="4456648"/>
            <a:ext cx="5452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2400" dirty="0">
                <a:solidFill>
                  <a:schemeClr val="bg1">
                    <a:lumMod val="75000"/>
                  </a:schemeClr>
                </a:solidFill>
              </a:rPr>
              <a:t>Жизненные ситуации для бизнеса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8229466" y="2017865"/>
            <a:ext cx="2169795" cy="1993104"/>
            <a:chOff x="49086" y="380279"/>
            <a:chExt cx="2231474" cy="2037912"/>
          </a:xfrm>
          <a:scene3d>
            <a:camera prst="orthographicFront"/>
            <a:lightRig rig="chilly" dir="t"/>
          </a:scene3d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49086" y="380279"/>
              <a:ext cx="2231474" cy="2037912"/>
            </a:xfrm>
            <a:prstGeom prst="roundRect">
              <a:avLst>
                <a:gd name="adj" fmla="val 10000"/>
              </a:avLst>
            </a:prstGeom>
            <a:sp3d prstMaterial="translucentPowder">
              <a:bevelT w="127000" h="25400" prst="softRound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108774" y="439967"/>
              <a:ext cx="2112098" cy="191853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i="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МФЦ для бизнеса</a:t>
              </a:r>
              <a:endParaRPr lang="ru-RU" sz="3200" b="1" i="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36244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7_Office Theme">
  <a:themeElements>
    <a:clrScheme name="МФЦ">
      <a:dk1>
        <a:srgbClr val="E04E39"/>
      </a:dk1>
      <a:lt1>
        <a:srgbClr val="623B2A"/>
      </a:lt1>
      <a:dk2>
        <a:srgbClr val="C39367"/>
      </a:dk2>
      <a:lt2>
        <a:srgbClr val="2C2A29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5_Office Theme">
  <a:themeElements>
    <a:clrScheme name="МФЦ">
      <a:dk1>
        <a:srgbClr val="E04E39"/>
      </a:dk1>
      <a:lt1>
        <a:srgbClr val="623B2A"/>
      </a:lt1>
      <a:dk2>
        <a:srgbClr val="C39367"/>
      </a:dk2>
      <a:lt2>
        <a:srgbClr val="2C2A29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6_Office Theme">
  <a:themeElements>
    <a:clrScheme name="МФЦ">
      <a:dk1>
        <a:srgbClr val="E04E39"/>
      </a:dk1>
      <a:lt1>
        <a:srgbClr val="623B2A"/>
      </a:lt1>
      <a:dk2>
        <a:srgbClr val="C39367"/>
      </a:dk2>
      <a:lt2>
        <a:srgbClr val="2C2A29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МФЦ">
    <a:dk1>
      <a:srgbClr val="E04E39"/>
    </a:dk1>
    <a:lt1>
      <a:srgbClr val="623B2A"/>
    </a:lt1>
    <a:dk2>
      <a:srgbClr val="C39367"/>
    </a:dk2>
    <a:lt2>
      <a:srgbClr val="2C2A29"/>
    </a:lt2>
    <a:accent1>
      <a:srgbClr val="FFFFFF"/>
    </a:accent1>
    <a:accent2>
      <a:srgbClr val="FFFFFF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2.xml><?xml version="1.0" encoding="utf-8"?>
<a:themeOverride xmlns:a="http://schemas.openxmlformats.org/drawingml/2006/main">
  <a:clrScheme name="МФЦ">
    <a:dk1>
      <a:srgbClr val="E04E39"/>
    </a:dk1>
    <a:lt1>
      <a:srgbClr val="623B2A"/>
    </a:lt1>
    <a:dk2>
      <a:srgbClr val="C39367"/>
    </a:dk2>
    <a:lt2>
      <a:srgbClr val="2C2A29"/>
    </a:lt2>
    <a:accent1>
      <a:srgbClr val="FFFFFF"/>
    </a:accent1>
    <a:accent2>
      <a:srgbClr val="FFFFFF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3.xml><?xml version="1.0" encoding="utf-8"?>
<a:themeOverride xmlns:a="http://schemas.openxmlformats.org/drawingml/2006/main">
  <a:clrScheme name="МФЦ">
    <a:dk1>
      <a:srgbClr val="E04E39"/>
    </a:dk1>
    <a:lt1>
      <a:srgbClr val="623B2A"/>
    </a:lt1>
    <a:dk2>
      <a:srgbClr val="C39367"/>
    </a:dk2>
    <a:lt2>
      <a:srgbClr val="2C2A29"/>
    </a:lt2>
    <a:accent1>
      <a:srgbClr val="FFFFFF"/>
    </a:accent1>
    <a:accent2>
      <a:srgbClr val="FFFFFF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4.xml><?xml version="1.0" encoding="utf-8"?>
<a:themeOverride xmlns:a="http://schemas.openxmlformats.org/drawingml/2006/main">
  <a:clrScheme name="МФЦ">
    <a:dk1>
      <a:srgbClr val="E04E39"/>
    </a:dk1>
    <a:lt1>
      <a:srgbClr val="623B2A"/>
    </a:lt1>
    <a:dk2>
      <a:srgbClr val="C39367"/>
    </a:dk2>
    <a:lt2>
      <a:srgbClr val="2C2A29"/>
    </a:lt2>
    <a:accent1>
      <a:srgbClr val="FFFFFF"/>
    </a:accent1>
    <a:accent2>
      <a:srgbClr val="FFFFFF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5.xml><?xml version="1.0" encoding="utf-8"?>
<a:themeOverride xmlns:a="http://schemas.openxmlformats.org/drawingml/2006/main">
  <a:clrScheme name="МФЦ">
    <a:dk1>
      <a:srgbClr val="E04E39"/>
    </a:dk1>
    <a:lt1>
      <a:srgbClr val="623B2A"/>
    </a:lt1>
    <a:dk2>
      <a:srgbClr val="C39367"/>
    </a:dk2>
    <a:lt2>
      <a:srgbClr val="2C2A29"/>
    </a:lt2>
    <a:accent1>
      <a:srgbClr val="FFFFFF"/>
    </a:accent1>
    <a:accent2>
      <a:srgbClr val="FFFFFF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6.xml><?xml version="1.0" encoding="utf-8"?>
<a:themeOverride xmlns:a="http://schemas.openxmlformats.org/drawingml/2006/main">
  <a:clrScheme name="МФЦ">
    <a:dk1>
      <a:srgbClr val="E04E39"/>
    </a:dk1>
    <a:lt1>
      <a:srgbClr val="623B2A"/>
    </a:lt1>
    <a:dk2>
      <a:srgbClr val="C39367"/>
    </a:dk2>
    <a:lt2>
      <a:srgbClr val="2C2A29"/>
    </a:lt2>
    <a:accent1>
      <a:srgbClr val="FFFFFF"/>
    </a:accent1>
    <a:accent2>
      <a:srgbClr val="FFFFFF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7.xml><?xml version="1.0" encoding="utf-8"?>
<a:themeOverride xmlns:a="http://schemas.openxmlformats.org/drawingml/2006/main">
  <a:clrScheme name="МФЦ">
    <a:dk1>
      <a:srgbClr val="E04E39"/>
    </a:dk1>
    <a:lt1>
      <a:srgbClr val="623B2A"/>
    </a:lt1>
    <a:dk2>
      <a:srgbClr val="C39367"/>
    </a:dk2>
    <a:lt2>
      <a:srgbClr val="2C2A29"/>
    </a:lt2>
    <a:accent1>
      <a:srgbClr val="FFFFFF"/>
    </a:accent1>
    <a:accent2>
      <a:srgbClr val="FFFFFF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8.xml><?xml version="1.0" encoding="utf-8"?>
<a:themeOverride xmlns:a="http://schemas.openxmlformats.org/drawingml/2006/main">
  <a:clrScheme name="МФЦ">
    <a:dk1>
      <a:srgbClr val="E04E39"/>
    </a:dk1>
    <a:lt1>
      <a:srgbClr val="623B2A"/>
    </a:lt1>
    <a:dk2>
      <a:srgbClr val="C39367"/>
    </a:dk2>
    <a:lt2>
      <a:srgbClr val="2C2A29"/>
    </a:lt2>
    <a:accent1>
      <a:srgbClr val="FFFFFF"/>
    </a:accent1>
    <a:accent2>
      <a:srgbClr val="FFFFFF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ppt/theme/themeOverride9.xml><?xml version="1.0" encoding="utf-8"?>
<a:themeOverride xmlns:a="http://schemas.openxmlformats.org/drawingml/2006/main">
  <a:clrScheme name="МФЦ">
    <a:dk1>
      <a:srgbClr val="E04E39"/>
    </a:dk1>
    <a:lt1>
      <a:srgbClr val="623B2A"/>
    </a:lt1>
    <a:dk2>
      <a:srgbClr val="C39367"/>
    </a:dk2>
    <a:lt2>
      <a:srgbClr val="2C2A29"/>
    </a:lt2>
    <a:accent1>
      <a:srgbClr val="FFFFFF"/>
    </a:accent1>
    <a:accent2>
      <a:srgbClr val="FFFFFF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FFFFFF"/>
    </a:hlink>
    <a:folHlink>
      <a:srgbClr val="FFFF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1629</TotalTime>
  <Words>2624</Words>
  <Application>Microsoft Office PowerPoint</Application>
  <PresentationFormat>Произвольный</PresentationFormat>
  <Paragraphs>321</Paragraphs>
  <Slides>19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17_Office Theme</vt:lpstr>
      <vt:lpstr>15_Office Theme</vt:lpstr>
      <vt:lpstr>16_Office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Николаева Марина Владимировна</dc:creator>
  <cp:lastModifiedBy>Dasha</cp:lastModifiedBy>
  <cp:revision>413</cp:revision>
  <dcterms:created xsi:type="dcterms:W3CDTF">2016-05-10T15:31:08Z</dcterms:created>
  <dcterms:modified xsi:type="dcterms:W3CDTF">2016-08-15T03:38:16Z</dcterms:modified>
</cp:coreProperties>
</file>